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notesMasterIdLst>
    <p:notesMasterId r:id="rId18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2F3C7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5669280"/>
            <a:ext cx="4114800" cy="1188720"/>
          </a:xfrm>
          <a:prstGeom prst="rect">
            <a:avLst/>
          </a:prstGeom>
          <a:solidFill>
            <a:srgbClr val="F9616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5486400"/>
            <a:ext cx="1097280" cy="73152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4" name="Text 2"/>
          <p:cNvSpPr/>
          <p:nvPr/>
        </p:nvSpPr>
        <p:spPr>
          <a:xfrm>
            <a:off x="548640" y="640080"/>
            <a:ext cx="7315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spc="400" kern="0" dirty="0">
                <a:solidFill>
                  <a:srgbClr val="F9E79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Claude Code · 培训课程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548640" y="1280160"/>
            <a:ext cx="548640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64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第一周</a:t>
            </a:r>
            <a:endParaRPr lang="en-US" sz="6400" dirty="0"/>
          </a:p>
        </p:txBody>
      </p:sp>
      <p:sp>
        <p:nvSpPr>
          <p:cNvPr id="6" name="Text 4"/>
          <p:cNvSpPr/>
          <p:nvPr/>
        </p:nvSpPr>
        <p:spPr>
          <a:xfrm>
            <a:off x="548640" y="2377440"/>
            <a:ext cx="73152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2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Claude Code 入门 · 2 节课走完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548640" y="3657600"/>
            <a:ext cx="685800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spcAft>
                <a:spcPts val="800"/>
              </a:spcAft>
              <a:buNone/>
            </a:pPr>
            <a:r>
              <a:rPr lang="en-US" sz="2000" b="1" dirty="0">
                <a:solidFill>
                  <a:srgbClr val="F9E79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L01  </a:t>
            </a:r>
            <a:pPr indent="0" marL="0">
              <a:spcAft>
                <a:spcPts val="80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Claude Code 概览 · 4 种权限模式</a:t>
            </a:r>
            <a:endParaRPr lang="en-US" sz="2000" dirty="0"/>
          </a:p>
          <a:p>
            <a:pPr indent="0" marL="0">
              <a:spcAft>
                <a:spcPts val="800"/>
              </a:spcAft>
              <a:buNone/>
            </a:pPr>
            <a:r>
              <a:rPr lang="en-US" sz="2000" b="1" dirty="0">
                <a:solidFill>
                  <a:srgbClr val="F9E79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L02  </a:t>
            </a:r>
            <a:pPr indent="0" marL="0">
              <a:spcAft>
                <a:spcPts val="80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三系统装机 + 首次启动</a:t>
            </a:r>
            <a:endParaRPr lang="en-US" sz="2000" dirty="0"/>
          </a:p>
        </p:txBody>
      </p:sp>
      <p:pic>
        <p:nvPicPr>
          <p:cNvPr id="8" name="Image 0" descr="D:\project\learn_ai\decks\w1\images\01_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6949440" y="548640"/>
            <a:ext cx="4846320" cy="48463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D:\project\learn_ai\decks\w1\images\10_l02_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59436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943600" y="0"/>
            <a:ext cx="6217920" cy="6858000"/>
          </a:xfrm>
          <a:prstGeom prst="rect">
            <a:avLst/>
          </a:prstGeom>
          <a:solidFill>
            <a:srgbClr val="F8F8F8"/>
          </a:solidFill>
          <a:ln/>
        </p:spPr>
      </p:sp>
      <p:sp>
        <p:nvSpPr>
          <p:cNvPr id="4" name="Shape 1"/>
          <p:cNvSpPr/>
          <p:nvPr/>
        </p:nvSpPr>
        <p:spPr>
          <a:xfrm>
            <a:off x="6400800" y="1097280"/>
            <a:ext cx="1097280" cy="365760"/>
          </a:xfrm>
          <a:prstGeom prst="rect">
            <a:avLst/>
          </a:prstGeom>
          <a:solidFill>
            <a:srgbClr val="F96167"/>
          </a:solidFill>
          <a:ln/>
        </p:spPr>
      </p:sp>
      <p:sp>
        <p:nvSpPr>
          <p:cNvPr id="5" name="Text 2"/>
          <p:cNvSpPr/>
          <p:nvPr/>
        </p:nvSpPr>
        <p:spPr>
          <a:xfrm>
            <a:off x="6400800" y="1097280"/>
            <a:ext cx="10972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L02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6400800" y="1691640"/>
            <a:ext cx="54864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40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装机与首次启动</a:t>
            </a:r>
            <a:endParaRPr lang="en-US" sz="4000" dirty="0"/>
          </a:p>
        </p:txBody>
      </p:sp>
      <p:sp>
        <p:nvSpPr>
          <p:cNvPr id="7" name="Text 4"/>
          <p:cNvSpPr/>
          <p:nvPr/>
        </p:nvSpPr>
        <p:spPr>
          <a:xfrm>
            <a:off x="6400800" y="2560320"/>
            <a:ext cx="5486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000" dirty="0">
                <a:solidFill>
                  <a:srgbClr val="47556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Windows / macOS / Linux 三系统跑通 CC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6400800" y="3291840"/>
            <a:ext cx="548640" cy="45720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9" name="Text 6"/>
          <p:cNvSpPr/>
          <p:nvPr/>
        </p:nvSpPr>
        <p:spPr>
          <a:xfrm>
            <a:off x="6400800" y="3566160"/>
            <a:ext cx="5303520" cy="274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800" b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✦ 两个网址别用错</a:t>
            </a:r>
            <a:endParaRPr lang="en-US" sz="1800" dirty="0"/>
          </a:p>
          <a:p>
            <a:pPr indent="0" marL="0">
              <a:buNone/>
            </a:pPr>
            <a:r>
              <a:rPr lang="en-US" sz="16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aiapi.shuozhun.net 给 CC · aiadmin 给浏览器</a:t>
            </a:r>
            <a:endParaRPr lang="en-US" sz="1800" dirty="0"/>
          </a:p>
          <a:p>
            <a:pPr indent="0" marL="0">
              <a:buNone/>
            </a:pPr>
            <a:r>
              <a:rPr lang="en-US" sz="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 </a:t>
            </a:r>
            <a:endParaRPr lang="en-US" sz="1800" dirty="0"/>
          </a:p>
          <a:p>
            <a:pPr indent="0" marL="0">
              <a:buNone/>
            </a:pPr>
            <a:r>
              <a:rPr lang="en-US" sz="1800" b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✦ settings.json 一劳永逸</a:t>
            </a:r>
            <a:endParaRPr lang="en-US" sz="1800" dirty="0"/>
          </a:p>
          <a:p>
            <a:pPr indent="0" marL="0">
              <a:buNone/>
            </a:pPr>
            <a:r>
              <a:rPr lang="en-US" sz="16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写一次配置 · 以后每次开终端 CC 自动读</a:t>
            </a:r>
            <a:endParaRPr lang="en-US" sz="1800" dirty="0"/>
          </a:p>
          <a:p>
            <a:pPr indent="0" marL="0">
              <a:buNone/>
            </a:pPr>
            <a:r>
              <a:rPr lang="en-US" sz="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 </a:t>
            </a:r>
            <a:endParaRPr lang="en-US" sz="1800" dirty="0"/>
          </a:p>
          <a:p>
            <a:pPr indent="0" marL="0">
              <a:buNone/>
            </a:pPr>
            <a:r>
              <a:rPr lang="en-US" sz="1800" b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✦ 5 步跑通</a:t>
            </a:r>
            <a:endParaRPr lang="en-US" sz="1800" dirty="0"/>
          </a:p>
          <a:p>
            <a:pPr indent="0" marL="0">
              <a:buNone/>
            </a:pPr>
            <a:r>
              <a:rPr lang="en-US" sz="16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注册 → 拿额度 → 拿 Token → 写配置 → 跑 claude</a:t>
            </a:r>
            <a:endParaRPr lang="en-US" sz="1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2400" y="182880"/>
            <a:ext cx="4297680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20000" b="1" dirty="0">
                <a:solidFill>
                  <a:srgbClr val="F4F4F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L02</a:t>
            </a:r>
            <a:endParaRPr lang="en-US" sz="20000" dirty="0"/>
          </a:p>
        </p:txBody>
      </p:sp>
      <p:sp>
        <p:nvSpPr>
          <p:cNvPr id="3" name="Shape 1"/>
          <p:cNvSpPr/>
          <p:nvPr/>
        </p:nvSpPr>
        <p:spPr>
          <a:xfrm>
            <a:off x="548640" y="411480"/>
            <a:ext cx="457200" cy="54864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4" name="Text 2"/>
          <p:cNvSpPr/>
          <p:nvPr/>
        </p:nvSpPr>
        <p:spPr>
          <a:xfrm>
            <a:off x="548640" y="50292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spc="400" kern="0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L02 · 装机前提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48640" y="777240"/>
            <a:ext cx="111556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本期专属 API 中转 · 两个网址各司其职</a:t>
            </a:r>
            <a:endParaRPr lang="en-US" sz="3000" dirty="0"/>
          </a:p>
        </p:txBody>
      </p:sp>
      <p:sp>
        <p:nvSpPr>
          <p:cNvPr id="6" name="Shape 4"/>
          <p:cNvSpPr/>
          <p:nvPr/>
        </p:nvSpPr>
        <p:spPr>
          <a:xfrm>
            <a:off x="11475720" y="365760"/>
            <a:ext cx="201168" cy="201168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7" name="Shape 5"/>
          <p:cNvSpPr/>
          <p:nvPr/>
        </p:nvSpPr>
        <p:spPr>
          <a:xfrm>
            <a:off x="11777472" y="384048"/>
            <a:ext cx="164592" cy="164592"/>
          </a:xfrm>
          <a:prstGeom prst="rtTriangle">
            <a:avLst/>
          </a:prstGeom>
          <a:solidFill>
            <a:srgbClr val="F9E795"/>
          </a:solidFill>
          <a:ln/>
        </p:spPr>
      </p:sp>
      <p:sp>
        <p:nvSpPr>
          <p:cNvPr id="8" name="Shape 6"/>
          <p:cNvSpPr/>
          <p:nvPr/>
        </p:nvSpPr>
        <p:spPr>
          <a:xfrm>
            <a:off x="12006072" y="438912"/>
            <a:ext cx="73152" cy="73152"/>
          </a:xfrm>
          <a:prstGeom prst="ellipse">
            <a:avLst/>
          </a:prstGeom>
          <a:solidFill>
            <a:srgbClr val="2F3C7E"/>
          </a:solidFill>
          <a:ln/>
        </p:spPr>
      </p:sp>
      <p:sp>
        <p:nvSpPr>
          <p:cNvPr id="9" name="Shape 7"/>
          <p:cNvSpPr/>
          <p:nvPr/>
        </p:nvSpPr>
        <p:spPr>
          <a:xfrm>
            <a:off x="548640" y="1737360"/>
            <a:ext cx="5486400" cy="4297680"/>
          </a:xfrm>
          <a:prstGeom prst="rect">
            <a:avLst/>
          </a:prstGeom>
          <a:solidFill>
            <a:srgbClr val="FFFFFF"/>
          </a:solidFill>
          <a:ln w="25400">
            <a:solidFill>
              <a:srgbClr val="F96167"/>
            </a:solidFill>
            <a:prstDash val="solid"/>
          </a:ln>
          <a:effectLst>
            <a:outerShdw sx="100000" sy="100000" kx="0" ky="0" algn="bl" rotWithShape="0" blurRad="152400" dist="38100" dir="5400000">
              <a:srgbClr val="F96167">
                <a:alpha val="15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548640" y="1737360"/>
            <a:ext cx="5486400" cy="640080"/>
          </a:xfrm>
          <a:prstGeom prst="rect">
            <a:avLst/>
          </a:prstGeom>
          <a:solidFill>
            <a:srgbClr val="F96167"/>
          </a:solidFill>
          <a:ln/>
        </p:spPr>
      </p:sp>
      <p:sp>
        <p:nvSpPr>
          <p:cNvPr id="11" name="Text 9"/>
          <p:cNvSpPr/>
          <p:nvPr/>
        </p:nvSpPr>
        <p:spPr>
          <a:xfrm>
            <a:off x="548640" y="1737360"/>
            <a:ext cx="54864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🔑  给 CC 用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822960" y="2606040"/>
            <a:ext cx="4937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800" b="1" dirty="0">
                <a:solidFill>
                  <a:srgbClr val="2F3C7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https://aiapi.shuozhun.net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822960" y="3154680"/>
            <a:ext cx="4937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47556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API 端点 · 填到 CC 的 settings.json</a:t>
            </a:r>
            <a:endParaRPr lang="en-US" sz="1300" dirty="0"/>
          </a:p>
        </p:txBody>
      </p:sp>
      <p:sp>
        <p:nvSpPr>
          <p:cNvPr id="14" name="Shape 12"/>
          <p:cNvSpPr/>
          <p:nvPr/>
        </p:nvSpPr>
        <p:spPr>
          <a:xfrm>
            <a:off x="822960" y="3611880"/>
            <a:ext cx="457200" cy="36576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15" name="Text 13"/>
          <p:cNvSpPr/>
          <p:nvPr/>
        </p:nvSpPr>
        <p:spPr>
          <a:xfrm>
            <a:off x="822960" y="3794760"/>
            <a:ext cx="4937760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spcAft>
                <a:spcPts val="600"/>
              </a:spcAft>
              <a:buNone/>
            </a:pPr>
            <a:r>
              <a:rPr lang="en-US" sz="14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所有 API 调用走这里</a:t>
            </a:r>
            <a:endParaRPr lang="en-US" sz="1400" dirty="0"/>
          </a:p>
          <a:p>
            <a:pPr indent="0" marL="0">
              <a:spcAft>
                <a:spcPts val="600"/>
              </a:spcAft>
              <a:buNone/>
            </a:pPr>
            <a:r>
              <a:rPr lang="en-US" sz="14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字段名 ANTHROPIC_BASE_URL</a:t>
            </a:r>
            <a:endParaRPr lang="en-US" sz="1400" dirty="0"/>
          </a:p>
          <a:p>
            <a:pPr indent="0" marL="0"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末尾不要带 /v1 或 /</a:t>
            </a:r>
            <a:endParaRPr lang="en-US" sz="1400" dirty="0"/>
          </a:p>
          <a:p>
            <a:pPr indent="0" marL="0"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人类不要在浏览器开它</a:t>
            </a:r>
            <a:endParaRPr lang="en-US" sz="1400" dirty="0"/>
          </a:p>
        </p:txBody>
      </p:sp>
      <p:sp>
        <p:nvSpPr>
          <p:cNvPr id="16" name="Shape 14"/>
          <p:cNvSpPr/>
          <p:nvPr/>
        </p:nvSpPr>
        <p:spPr>
          <a:xfrm>
            <a:off x="6309360" y="1737360"/>
            <a:ext cx="5486400" cy="4297680"/>
          </a:xfrm>
          <a:prstGeom prst="rect">
            <a:avLst/>
          </a:prstGeom>
          <a:solidFill>
            <a:srgbClr val="FFFFFF"/>
          </a:solidFill>
          <a:ln w="25400">
            <a:solidFill>
              <a:srgbClr val="2F3C7E"/>
            </a:solidFill>
            <a:prstDash val="solid"/>
          </a:ln>
          <a:effectLst>
            <a:outerShdw sx="100000" sy="100000" kx="0" ky="0" algn="bl" rotWithShape="0" blurRad="101600" dist="25400" dir="5400000">
              <a:srgbClr val="000000">
                <a:alpha val="8000"/>
              </a:srgbClr>
            </a:outerShdw>
          </a:effectLst>
        </p:spPr>
      </p:sp>
      <p:sp>
        <p:nvSpPr>
          <p:cNvPr id="17" name="Shape 15"/>
          <p:cNvSpPr/>
          <p:nvPr/>
        </p:nvSpPr>
        <p:spPr>
          <a:xfrm>
            <a:off x="6309360" y="1737360"/>
            <a:ext cx="5486400" cy="640080"/>
          </a:xfrm>
          <a:prstGeom prst="rect">
            <a:avLst/>
          </a:prstGeom>
          <a:solidFill>
            <a:srgbClr val="2F3C7E"/>
          </a:solidFill>
          <a:ln/>
        </p:spPr>
      </p:sp>
      <p:sp>
        <p:nvSpPr>
          <p:cNvPr id="18" name="Text 16"/>
          <p:cNvSpPr/>
          <p:nvPr/>
        </p:nvSpPr>
        <p:spPr>
          <a:xfrm>
            <a:off x="6309360" y="1737360"/>
            <a:ext cx="54864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🖥  给人用 · 浏览器开</a:t>
            </a:r>
            <a:endParaRPr lang="en-US" sz="1800" dirty="0"/>
          </a:p>
        </p:txBody>
      </p:sp>
      <p:sp>
        <p:nvSpPr>
          <p:cNvPr id="19" name="Text 17"/>
          <p:cNvSpPr/>
          <p:nvPr/>
        </p:nvSpPr>
        <p:spPr>
          <a:xfrm>
            <a:off x="6583680" y="2606040"/>
            <a:ext cx="4937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800" b="1" dirty="0">
                <a:solidFill>
                  <a:srgbClr val="2F3C7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https://aiadmin.shuozhun.net</a:t>
            </a:r>
            <a:endParaRPr lang="en-US" sz="1800" dirty="0"/>
          </a:p>
        </p:txBody>
      </p:sp>
      <p:sp>
        <p:nvSpPr>
          <p:cNvPr id="20" name="Text 18"/>
          <p:cNvSpPr/>
          <p:nvPr/>
        </p:nvSpPr>
        <p:spPr>
          <a:xfrm>
            <a:off x="6583680" y="3154680"/>
            <a:ext cx="4937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47556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管理后台 · 注册 + 拿 Token + 查用量</a:t>
            </a:r>
            <a:endParaRPr lang="en-US" sz="1300" dirty="0"/>
          </a:p>
        </p:txBody>
      </p:sp>
      <p:sp>
        <p:nvSpPr>
          <p:cNvPr id="21" name="Shape 19"/>
          <p:cNvSpPr/>
          <p:nvPr/>
        </p:nvSpPr>
        <p:spPr>
          <a:xfrm>
            <a:off x="6583680" y="3611880"/>
            <a:ext cx="457200" cy="36576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22" name="Text 20"/>
          <p:cNvSpPr/>
          <p:nvPr/>
        </p:nvSpPr>
        <p:spPr>
          <a:xfrm>
            <a:off x="6583680" y="3794760"/>
            <a:ext cx="4937760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spcAft>
                <a:spcPts val="600"/>
              </a:spcAft>
              <a:buNone/>
            </a:pPr>
            <a:r>
              <a:rPr lang="en-US" sz="14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学员自己浏览器注册账号</a:t>
            </a:r>
            <a:endParaRPr lang="en-US" sz="1400" dirty="0"/>
          </a:p>
          <a:p>
            <a:pPr indent="0" marL="0">
              <a:spcAft>
                <a:spcPts val="600"/>
              </a:spcAft>
              <a:buNone/>
            </a:pPr>
            <a:r>
              <a:rPr lang="en-US" sz="14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老板后台分配额度</a:t>
            </a:r>
            <a:endParaRPr lang="en-US" sz="1400" dirty="0"/>
          </a:p>
          <a:p>
            <a:pPr indent="0" marL="0">
              <a:spcAft>
                <a:spcPts val="600"/>
              </a:spcAft>
              <a:buNone/>
            </a:pPr>
            <a:r>
              <a:rPr lang="en-US" sz="14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学员自助令牌管理 → 拿 sk-xxx</a:t>
            </a:r>
            <a:endParaRPr lang="en-US" sz="1400" dirty="0"/>
          </a:p>
          <a:p>
            <a:pPr indent="0" marL="0">
              <a:spcAft>
                <a:spcPts val="600"/>
              </a:spcAft>
              <a:buNone/>
            </a:pPr>
            <a:r>
              <a:rPr lang="en-US" sz="14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随时查自己用了多少</a:t>
            </a:r>
            <a:endParaRPr lang="en-US" sz="1400" dirty="0"/>
          </a:p>
        </p:txBody>
      </p:sp>
      <p:sp>
        <p:nvSpPr>
          <p:cNvPr id="23" name="Shape 21"/>
          <p:cNvSpPr/>
          <p:nvPr/>
        </p:nvSpPr>
        <p:spPr>
          <a:xfrm>
            <a:off x="548640" y="6263640"/>
            <a:ext cx="11338560" cy="365760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24" name="Text 22"/>
          <p:cNvSpPr/>
          <p:nvPr/>
        </p:nvSpPr>
        <p:spPr>
          <a:xfrm>
            <a:off x="548640" y="6263640"/>
            <a:ext cx="113385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aiapi = CC 找 · aiadmin = 你找 · 弄反了 CC 报 connection refused</a:t>
            </a:r>
            <a:endParaRPr lang="en-US" sz="13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2400" y="182880"/>
            <a:ext cx="4297680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20000" b="1" dirty="0">
                <a:solidFill>
                  <a:srgbClr val="F4F4F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L02</a:t>
            </a:r>
            <a:endParaRPr lang="en-US" sz="20000" dirty="0"/>
          </a:p>
        </p:txBody>
      </p:sp>
      <p:sp>
        <p:nvSpPr>
          <p:cNvPr id="3" name="Shape 1"/>
          <p:cNvSpPr/>
          <p:nvPr/>
        </p:nvSpPr>
        <p:spPr>
          <a:xfrm>
            <a:off x="548640" y="411480"/>
            <a:ext cx="457200" cy="54864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4" name="Text 2"/>
          <p:cNvSpPr/>
          <p:nvPr/>
        </p:nvSpPr>
        <p:spPr>
          <a:xfrm>
            <a:off x="548640" y="50292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spc="400" kern="0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L02 · 流程闭环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48640" y="777240"/>
            <a:ext cx="111556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5 步跑通 · 从 0 到第一次跟 CC 说话</a:t>
            </a:r>
            <a:endParaRPr lang="en-US" sz="3000" dirty="0"/>
          </a:p>
        </p:txBody>
      </p:sp>
      <p:sp>
        <p:nvSpPr>
          <p:cNvPr id="6" name="Shape 4"/>
          <p:cNvSpPr/>
          <p:nvPr/>
        </p:nvSpPr>
        <p:spPr>
          <a:xfrm>
            <a:off x="11475720" y="365760"/>
            <a:ext cx="201168" cy="201168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7" name="Shape 5"/>
          <p:cNvSpPr/>
          <p:nvPr/>
        </p:nvSpPr>
        <p:spPr>
          <a:xfrm>
            <a:off x="11777472" y="384048"/>
            <a:ext cx="164592" cy="164592"/>
          </a:xfrm>
          <a:prstGeom prst="rtTriangle">
            <a:avLst/>
          </a:prstGeom>
          <a:solidFill>
            <a:srgbClr val="F9E795"/>
          </a:solidFill>
          <a:ln/>
        </p:spPr>
      </p:sp>
      <p:sp>
        <p:nvSpPr>
          <p:cNvPr id="8" name="Shape 6"/>
          <p:cNvSpPr/>
          <p:nvPr/>
        </p:nvSpPr>
        <p:spPr>
          <a:xfrm>
            <a:off x="12006072" y="438912"/>
            <a:ext cx="73152" cy="73152"/>
          </a:xfrm>
          <a:prstGeom prst="ellipse">
            <a:avLst/>
          </a:prstGeom>
          <a:solidFill>
            <a:srgbClr val="2F3C7E"/>
          </a:solidFill>
          <a:ln/>
        </p:spPr>
      </p:sp>
      <p:sp>
        <p:nvSpPr>
          <p:cNvPr id="9" name="Shape 7"/>
          <p:cNvSpPr/>
          <p:nvPr/>
        </p:nvSpPr>
        <p:spPr>
          <a:xfrm>
            <a:off x="1325880" y="2103120"/>
            <a:ext cx="548640" cy="548640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10" name="Text 8"/>
          <p:cNvSpPr/>
          <p:nvPr/>
        </p:nvSpPr>
        <p:spPr>
          <a:xfrm>
            <a:off x="1325880" y="2103120"/>
            <a:ext cx="548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548640" y="2788920"/>
            <a:ext cx="2103120" cy="182880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sx="100000" sy="100000" kx="0" ky="0" algn="bl" rotWithShape="0" blurRad="101600" dist="25400" dir="5400000">
              <a:srgbClr val="000000">
                <a:alpha val="8000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640080" y="2926080"/>
            <a:ext cx="19202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注册账号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1371600" y="3383280"/>
            <a:ext cx="457200" cy="36576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14" name="Text 12"/>
          <p:cNvSpPr/>
          <p:nvPr/>
        </p:nvSpPr>
        <p:spPr>
          <a:xfrm>
            <a:off x="685800" y="3493008"/>
            <a:ext cx="1828800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2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浏览器开 aiadmin · 自助注册</a:t>
            </a:r>
            <a:endParaRPr lang="en-US" sz="1200" dirty="0"/>
          </a:p>
        </p:txBody>
      </p:sp>
      <p:sp>
        <p:nvSpPr>
          <p:cNvPr id="15" name="Shape 13"/>
          <p:cNvSpPr/>
          <p:nvPr/>
        </p:nvSpPr>
        <p:spPr>
          <a:xfrm rot="5400000">
            <a:off x="2660904" y="3566160"/>
            <a:ext cx="109728" cy="164592"/>
          </a:xfrm>
          <a:prstGeom prst="rtTriangle">
            <a:avLst/>
          </a:prstGeom>
          <a:solidFill>
            <a:srgbClr val="F96167"/>
          </a:solidFill>
          <a:ln/>
        </p:spPr>
      </p:sp>
      <p:sp>
        <p:nvSpPr>
          <p:cNvPr id="16" name="Shape 14"/>
          <p:cNvSpPr/>
          <p:nvPr/>
        </p:nvSpPr>
        <p:spPr>
          <a:xfrm>
            <a:off x="3566160" y="2103120"/>
            <a:ext cx="548640" cy="548640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17" name="Text 15"/>
          <p:cNvSpPr/>
          <p:nvPr/>
        </p:nvSpPr>
        <p:spPr>
          <a:xfrm>
            <a:off x="3566160" y="2103120"/>
            <a:ext cx="548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2</a:t>
            </a:r>
            <a:endParaRPr lang="en-US" sz="2200" dirty="0"/>
          </a:p>
        </p:txBody>
      </p:sp>
      <p:sp>
        <p:nvSpPr>
          <p:cNvPr id="18" name="Shape 16"/>
          <p:cNvSpPr/>
          <p:nvPr/>
        </p:nvSpPr>
        <p:spPr>
          <a:xfrm>
            <a:off x="2788920" y="2788920"/>
            <a:ext cx="2103120" cy="182880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sx="100000" sy="100000" kx="0" ky="0" algn="bl" rotWithShape="0" blurRad="101600" dist="25400" dir="5400000">
              <a:srgbClr val="000000">
                <a:alpha val="8000"/>
              </a:srgbClr>
            </a:outerShdw>
          </a:effectLst>
        </p:spPr>
      </p:sp>
      <p:sp>
        <p:nvSpPr>
          <p:cNvPr id="19" name="Text 17"/>
          <p:cNvSpPr/>
          <p:nvPr/>
        </p:nvSpPr>
        <p:spPr>
          <a:xfrm>
            <a:off x="2880360" y="2926080"/>
            <a:ext cx="19202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拿额度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3611880" y="3383280"/>
            <a:ext cx="457200" cy="36576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21" name="Text 19"/>
          <p:cNvSpPr/>
          <p:nvPr/>
        </p:nvSpPr>
        <p:spPr>
          <a:xfrm>
            <a:off x="2926080" y="3493008"/>
            <a:ext cx="1828800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2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老板后台分配 · 一对一发</a:t>
            </a:r>
            <a:endParaRPr lang="en-US" sz="1200" dirty="0"/>
          </a:p>
        </p:txBody>
      </p:sp>
      <p:sp>
        <p:nvSpPr>
          <p:cNvPr id="22" name="Shape 20"/>
          <p:cNvSpPr/>
          <p:nvPr/>
        </p:nvSpPr>
        <p:spPr>
          <a:xfrm rot="5400000">
            <a:off x="4901184" y="3566160"/>
            <a:ext cx="109728" cy="164592"/>
          </a:xfrm>
          <a:prstGeom prst="rtTriangle">
            <a:avLst/>
          </a:prstGeom>
          <a:solidFill>
            <a:srgbClr val="F96167"/>
          </a:solidFill>
          <a:ln/>
        </p:spPr>
      </p:sp>
      <p:sp>
        <p:nvSpPr>
          <p:cNvPr id="23" name="Shape 21"/>
          <p:cNvSpPr/>
          <p:nvPr/>
        </p:nvSpPr>
        <p:spPr>
          <a:xfrm>
            <a:off x="5806440" y="2103120"/>
            <a:ext cx="548640" cy="548640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24" name="Text 22"/>
          <p:cNvSpPr/>
          <p:nvPr/>
        </p:nvSpPr>
        <p:spPr>
          <a:xfrm>
            <a:off x="5806440" y="2103120"/>
            <a:ext cx="548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3</a:t>
            </a:r>
            <a:endParaRPr lang="en-US" sz="2200" dirty="0"/>
          </a:p>
        </p:txBody>
      </p:sp>
      <p:sp>
        <p:nvSpPr>
          <p:cNvPr id="25" name="Shape 23"/>
          <p:cNvSpPr/>
          <p:nvPr/>
        </p:nvSpPr>
        <p:spPr>
          <a:xfrm>
            <a:off x="5029200" y="2788920"/>
            <a:ext cx="2103120" cy="182880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sx="100000" sy="100000" kx="0" ky="0" algn="bl" rotWithShape="0" blurRad="101600" dist="25400" dir="5400000">
              <a:srgbClr val="000000">
                <a:alpha val="8000"/>
              </a:srgbClr>
            </a:outerShdw>
          </a:effectLst>
        </p:spPr>
      </p:sp>
      <p:sp>
        <p:nvSpPr>
          <p:cNvPr id="26" name="Text 24"/>
          <p:cNvSpPr/>
          <p:nvPr/>
        </p:nvSpPr>
        <p:spPr>
          <a:xfrm>
            <a:off x="5120640" y="2926080"/>
            <a:ext cx="19202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拿 Token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5852160" y="3383280"/>
            <a:ext cx="457200" cy="36576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28" name="Text 26"/>
          <p:cNvSpPr/>
          <p:nvPr/>
        </p:nvSpPr>
        <p:spPr>
          <a:xfrm>
            <a:off x="5166360" y="3493008"/>
            <a:ext cx="1828800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2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「令牌管理」→ 添加 → 复制 sk-xxx</a:t>
            </a:r>
            <a:endParaRPr lang="en-US" sz="1200" dirty="0"/>
          </a:p>
        </p:txBody>
      </p:sp>
      <p:sp>
        <p:nvSpPr>
          <p:cNvPr id="29" name="Shape 27"/>
          <p:cNvSpPr/>
          <p:nvPr/>
        </p:nvSpPr>
        <p:spPr>
          <a:xfrm rot="5400000">
            <a:off x="7141464" y="3566160"/>
            <a:ext cx="109728" cy="164592"/>
          </a:xfrm>
          <a:prstGeom prst="rtTriangle">
            <a:avLst/>
          </a:prstGeom>
          <a:solidFill>
            <a:srgbClr val="F96167"/>
          </a:solidFill>
          <a:ln/>
        </p:spPr>
      </p:sp>
      <p:sp>
        <p:nvSpPr>
          <p:cNvPr id="30" name="Shape 28"/>
          <p:cNvSpPr/>
          <p:nvPr/>
        </p:nvSpPr>
        <p:spPr>
          <a:xfrm>
            <a:off x="8046720" y="2103120"/>
            <a:ext cx="548640" cy="548640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31" name="Text 29"/>
          <p:cNvSpPr/>
          <p:nvPr/>
        </p:nvSpPr>
        <p:spPr>
          <a:xfrm>
            <a:off x="8046720" y="2103120"/>
            <a:ext cx="548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4</a:t>
            </a:r>
            <a:endParaRPr lang="en-US" sz="2200" dirty="0"/>
          </a:p>
        </p:txBody>
      </p:sp>
      <p:sp>
        <p:nvSpPr>
          <p:cNvPr id="32" name="Shape 30"/>
          <p:cNvSpPr/>
          <p:nvPr/>
        </p:nvSpPr>
        <p:spPr>
          <a:xfrm>
            <a:off x="7269480" y="2788920"/>
            <a:ext cx="2103120" cy="182880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sx="100000" sy="100000" kx="0" ky="0" algn="bl" rotWithShape="0" blurRad="101600" dist="25400" dir="5400000">
              <a:srgbClr val="000000">
                <a:alpha val="8000"/>
              </a:srgbClr>
            </a:outerShdw>
          </a:effectLst>
        </p:spPr>
      </p:sp>
      <p:sp>
        <p:nvSpPr>
          <p:cNvPr id="33" name="Text 31"/>
          <p:cNvSpPr/>
          <p:nvPr/>
        </p:nvSpPr>
        <p:spPr>
          <a:xfrm>
            <a:off x="7360920" y="2926080"/>
            <a:ext cx="19202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写 settings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8092440" y="3383280"/>
            <a:ext cx="457200" cy="36576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35" name="Text 33"/>
          <p:cNvSpPr/>
          <p:nvPr/>
        </p:nvSpPr>
        <p:spPr>
          <a:xfrm>
            <a:off x="7406640" y="3493008"/>
            <a:ext cx="1828800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2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粘贴到 .claude/settings.json</a:t>
            </a:r>
            <a:endParaRPr lang="en-US" sz="1200" dirty="0"/>
          </a:p>
        </p:txBody>
      </p:sp>
      <p:sp>
        <p:nvSpPr>
          <p:cNvPr id="36" name="Shape 34"/>
          <p:cNvSpPr/>
          <p:nvPr/>
        </p:nvSpPr>
        <p:spPr>
          <a:xfrm rot="5400000">
            <a:off x="9381744" y="3566160"/>
            <a:ext cx="109728" cy="164592"/>
          </a:xfrm>
          <a:prstGeom prst="rtTriangle">
            <a:avLst/>
          </a:prstGeom>
          <a:solidFill>
            <a:srgbClr val="F96167"/>
          </a:solidFill>
          <a:ln/>
        </p:spPr>
      </p:sp>
      <p:sp>
        <p:nvSpPr>
          <p:cNvPr id="37" name="Shape 35"/>
          <p:cNvSpPr/>
          <p:nvPr/>
        </p:nvSpPr>
        <p:spPr>
          <a:xfrm>
            <a:off x="10287000" y="2103120"/>
            <a:ext cx="548640" cy="548640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38" name="Text 36"/>
          <p:cNvSpPr/>
          <p:nvPr/>
        </p:nvSpPr>
        <p:spPr>
          <a:xfrm>
            <a:off x="10287000" y="2103120"/>
            <a:ext cx="548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5</a:t>
            </a:r>
            <a:endParaRPr lang="en-US" sz="2200" dirty="0"/>
          </a:p>
        </p:txBody>
      </p:sp>
      <p:sp>
        <p:nvSpPr>
          <p:cNvPr id="39" name="Shape 37"/>
          <p:cNvSpPr/>
          <p:nvPr/>
        </p:nvSpPr>
        <p:spPr>
          <a:xfrm>
            <a:off x="9509760" y="2788920"/>
            <a:ext cx="2103120" cy="182880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sx="100000" sy="100000" kx="0" ky="0" algn="bl" rotWithShape="0" blurRad="101600" dist="25400" dir="5400000">
              <a:srgbClr val="000000">
                <a:alpha val="8000"/>
              </a:srgbClr>
            </a:outerShdw>
          </a:effectLst>
        </p:spPr>
      </p:sp>
      <p:sp>
        <p:nvSpPr>
          <p:cNvPr id="40" name="Text 38"/>
          <p:cNvSpPr/>
          <p:nvPr/>
        </p:nvSpPr>
        <p:spPr>
          <a:xfrm>
            <a:off x="9601200" y="2926080"/>
            <a:ext cx="19202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跑通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10332720" y="3383280"/>
            <a:ext cx="457200" cy="36576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42" name="Text 40"/>
          <p:cNvSpPr/>
          <p:nvPr/>
        </p:nvSpPr>
        <p:spPr>
          <a:xfrm>
            <a:off x="9646920" y="3493008"/>
            <a:ext cx="1828800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2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终端 claude → 输「你好」</a:t>
            </a:r>
            <a:endParaRPr lang="en-US" sz="1200" dirty="0"/>
          </a:p>
        </p:txBody>
      </p:sp>
      <p:sp>
        <p:nvSpPr>
          <p:cNvPr id="43" name="Text 41"/>
          <p:cNvSpPr/>
          <p:nvPr/>
        </p:nvSpPr>
        <p:spPr>
          <a:xfrm>
            <a:off x="548640" y="502920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最关键的一行 (终端跑) 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548640" y="5440680"/>
            <a:ext cx="11338560" cy="731520"/>
          </a:xfrm>
          <a:prstGeom prst="rect">
            <a:avLst/>
          </a:prstGeom>
          <a:solidFill>
            <a:srgbClr val="1F2A5E"/>
          </a:solidFill>
          <a:ln/>
        </p:spPr>
      </p:sp>
      <p:sp>
        <p:nvSpPr>
          <p:cNvPr id="45" name="Text 43"/>
          <p:cNvSpPr/>
          <p:nvPr/>
        </p:nvSpPr>
        <p:spPr>
          <a:xfrm>
            <a:off x="822960" y="5440680"/>
            <a:ext cx="109728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000" b="1" dirty="0">
                <a:solidFill>
                  <a:srgbClr val="F9E79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$ claude</a:t>
            </a:r>
            <a:endParaRPr lang="en-US" sz="2000" dirty="0"/>
          </a:p>
        </p:txBody>
      </p:sp>
      <p:sp>
        <p:nvSpPr>
          <p:cNvPr id="46" name="Text 44"/>
          <p:cNvSpPr/>
          <p:nvPr/>
        </p:nvSpPr>
        <p:spPr>
          <a:xfrm>
            <a:off x="548640" y="6309360"/>
            <a:ext cx="113385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00" i="1" dirty="0">
                <a:solidFill>
                  <a:srgbClr val="47556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能回话 = ✅ 装机成功 · 不能回话 → 看下一页常见坑</a:t>
            </a:r>
            <a:endParaRPr lang="en-US" sz="13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2400" y="182880"/>
            <a:ext cx="4297680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20000" b="1" dirty="0">
                <a:solidFill>
                  <a:srgbClr val="F4F4F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L02</a:t>
            </a:r>
            <a:endParaRPr lang="en-US" sz="20000" dirty="0"/>
          </a:p>
        </p:txBody>
      </p:sp>
      <p:sp>
        <p:nvSpPr>
          <p:cNvPr id="3" name="Shape 1"/>
          <p:cNvSpPr/>
          <p:nvPr/>
        </p:nvSpPr>
        <p:spPr>
          <a:xfrm>
            <a:off x="548640" y="411480"/>
            <a:ext cx="457200" cy="54864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4" name="Text 2"/>
          <p:cNvSpPr/>
          <p:nvPr/>
        </p:nvSpPr>
        <p:spPr>
          <a:xfrm>
            <a:off x="548640" y="50292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spc="400" kern="0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L02 · 配置详解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48640" y="777240"/>
            <a:ext cx="111556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settings.json 三件套 · 写到一个文件里</a:t>
            </a:r>
            <a:endParaRPr lang="en-US" sz="3000" dirty="0"/>
          </a:p>
        </p:txBody>
      </p:sp>
      <p:sp>
        <p:nvSpPr>
          <p:cNvPr id="6" name="Shape 4"/>
          <p:cNvSpPr/>
          <p:nvPr/>
        </p:nvSpPr>
        <p:spPr>
          <a:xfrm>
            <a:off x="11475720" y="365760"/>
            <a:ext cx="201168" cy="201168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7" name="Shape 5"/>
          <p:cNvSpPr/>
          <p:nvPr/>
        </p:nvSpPr>
        <p:spPr>
          <a:xfrm>
            <a:off x="11777472" y="384048"/>
            <a:ext cx="164592" cy="164592"/>
          </a:xfrm>
          <a:prstGeom prst="rtTriangle">
            <a:avLst/>
          </a:prstGeom>
          <a:solidFill>
            <a:srgbClr val="F9E795"/>
          </a:solidFill>
          <a:ln/>
        </p:spPr>
      </p:sp>
      <p:sp>
        <p:nvSpPr>
          <p:cNvPr id="8" name="Shape 6"/>
          <p:cNvSpPr/>
          <p:nvPr/>
        </p:nvSpPr>
        <p:spPr>
          <a:xfrm>
            <a:off x="12006072" y="438912"/>
            <a:ext cx="73152" cy="73152"/>
          </a:xfrm>
          <a:prstGeom prst="ellipse">
            <a:avLst/>
          </a:prstGeom>
          <a:solidFill>
            <a:srgbClr val="2F3C7E"/>
          </a:solidFill>
          <a:ln/>
        </p:spPr>
      </p:sp>
      <p:sp>
        <p:nvSpPr>
          <p:cNvPr id="9" name="Shape 7"/>
          <p:cNvSpPr/>
          <p:nvPr/>
        </p:nvSpPr>
        <p:spPr>
          <a:xfrm>
            <a:off x="548640" y="1783080"/>
            <a:ext cx="6858000" cy="4114800"/>
          </a:xfrm>
          <a:prstGeom prst="rect">
            <a:avLst/>
          </a:prstGeom>
          <a:solidFill>
            <a:srgbClr val="1F2A5E"/>
          </a:solidFill>
          <a:ln/>
        </p:spPr>
      </p:sp>
      <p:sp>
        <p:nvSpPr>
          <p:cNvPr id="10" name="Shape 8"/>
          <p:cNvSpPr/>
          <p:nvPr/>
        </p:nvSpPr>
        <p:spPr>
          <a:xfrm>
            <a:off x="548640" y="1783080"/>
            <a:ext cx="3200400" cy="365760"/>
          </a:xfrm>
          <a:prstGeom prst="rect">
            <a:avLst/>
          </a:prstGeom>
          <a:solidFill>
            <a:srgbClr val="F96167"/>
          </a:solidFill>
          <a:ln/>
        </p:spPr>
      </p:sp>
      <p:sp>
        <p:nvSpPr>
          <p:cNvPr id="11" name="Text 9"/>
          <p:cNvSpPr/>
          <p:nvPr/>
        </p:nvSpPr>
        <p:spPr>
          <a:xfrm>
            <a:off x="731520" y="1783080"/>
            <a:ext cx="3017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~/.claude/settings.json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822960" y="2286000"/>
            <a:ext cx="6400800" cy="3474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FFFFFF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{
</a:t>
            </a:r>
            <a:pPr indent="0" marL="0">
              <a:buNone/>
            </a:pPr>
            <a:r>
              <a:rPr lang="en-US" sz="1300" dirty="0">
                <a:solidFill>
                  <a:srgbClr val="FFFFFF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"env": {
</a:t>
            </a:r>
            <a:pPr indent="0" marL="0">
              <a:buNone/>
            </a:pPr>
            <a:r>
              <a:rPr lang="en-US" sz="1300" dirty="0">
                <a:solidFill>
                  <a:srgbClr val="60A5FA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"ANTHROPIC_BASE_URL": </a:t>
            </a:r>
            <a:pPr indent="0" marL="0">
              <a:buNone/>
            </a:pPr>
            <a:r>
              <a:rPr lang="en-US" sz="1300" dirty="0">
                <a:solidFill>
                  <a:srgbClr val="FCD34D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"https://aiapi.shuozhun.net",
</a:t>
            </a:r>
            <a:pPr indent="0" marL="0">
              <a:buNone/>
            </a:pPr>
            <a:r>
              <a:rPr lang="en-US" sz="1300" dirty="0">
                <a:solidFill>
                  <a:srgbClr val="60A5FA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"ANTHROPIC_AUTH_TOKEN": </a:t>
            </a:r>
            <a:pPr indent="0" marL="0">
              <a:buNone/>
            </a:pPr>
            <a:r>
              <a:rPr lang="en-US" sz="1300" dirty="0">
                <a:solidFill>
                  <a:srgbClr val="FCD34D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"sk-xxx",
</a:t>
            </a:r>
            <a:pPr indent="0" marL="0">
              <a:buNone/>
            </a:pPr>
            <a:r>
              <a:rPr lang="en-US" sz="1300" dirty="0">
                <a:solidFill>
                  <a:srgbClr val="60A5FA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"CLAUDE_CODE_DISABLE_NONESSENTIAL_TRAFFIC": </a:t>
            </a:r>
            <a:pPr indent="0" marL="0">
              <a:buNone/>
            </a:pPr>
            <a:r>
              <a:rPr lang="en-US" sz="1300" dirty="0">
                <a:solidFill>
                  <a:srgbClr val="FCD34D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"1"
</a:t>
            </a:r>
            <a:pPr indent="0" marL="0">
              <a:buNone/>
            </a:pPr>
            <a:r>
              <a:rPr lang="en-US" sz="1300" dirty="0">
                <a:solidFill>
                  <a:srgbClr val="FFFFFF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}
</a:t>
            </a:r>
            <a:pPr indent="0" marL="0">
              <a:buNone/>
            </a:pPr>
            <a:r>
              <a:rPr lang="en-US" sz="1300" dirty="0">
                <a:solidFill>
                  <a:srgbClr val="FFFFFF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}
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7772400" y="1828800"/>
            <a:ext cx="4114800" cy="1234440"/>
          </a:xfrm>
          <a:prstGeom prst="rect">
            <a:avLst/>
          </a:prstGeom>
          <a:solidFill>
            <a:srgbClr val="FFFFFF"/>
          </a:solidFill>
          <a:ln w="25400">
            <a:solidFill>
              <a:srgbClr val="F96167"/>
            </a:solidFill>
            <a:prstDash val="solid"/>
          </a:ln>
          <a:effectLst>
            <a:outerShdw sx="100000" sy="100000" kx="0" ky="0" algn="bl" rotWithShape="0" blurRad="101600" dist="25400" dir="5400000">
              <a:srgbClr val="000000">
                <a:alpha val="8000"/>
              </a:srgbClr>
            </a:outerShdw>
          </a:effectLst>
        </p:spPr>
      </p:sp>
      <p:sp>
        <p:nvSpPr>
          <p:cNvPr id="14" name="Shape 12"/>
          <p:cNvSpPr/>
          <p:nvPr/>
        </p:nvSpPr>
        <p:spPr>
          <a:xfrm>
            <a:off x="7772400" y="1828800"/>
            <a:ext cx="137160" cy="1234440"/>
          </a:xfrm>
          <a:prstGeom prst="rect">
            <a:avLst/>
          </a:prstGeom>
          <a:solidFill>
            <a:srgbClr val="F96167"/>
          </a:solidFill>
          <a:ln/>
        </p:spPr>
      </p:sp>
      <p:sp>
        <p:nvSpPr>
          <p:cNvPr id="15" name="Text 13"/>
          <p:cNvSpPr/>
          <p:nvPr/>
        </p:nvSpPr>
        <p:spPr>
          <a:xfrm>
            <a:off x="8001000" y="1920240"/>
            <a:ext cx="37490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F96167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BASE_URL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8001000" y="2331720"/>
            <a:ext cx="37490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中转 API 端点 · 写哪</a:t>
            </a:r>
            <a:endParaRPr lang="en-US" sz="1300" dirty="0"/>
          </a:p>
        </p:txBody>
      </p:sp>
      <p:sp>
        <p:nvSpPr>
          <p:cNvPr id="17" name="Shape 15"/>
          <p:cNvSpPr/>
          <p:nvPr/>
        </p:nvSpPr>
        <p:spPr>
          <a:xfrm>
            <a:off x="7772400" y="3246120"/>
            <a:ext cx="4114800" cy="1234440"/>
          </a:xfrm>
          <a:prstGeom prst="rect">
            <a:avLst/>
          </a:prstGeom>
          <a:solidFill>
            <a:srgbClr val="FFFFFF"/>
          </a:solidFill>
          <a:ln w="25400">
            <a:solidFill>
              <a:srgbClr val="2F3C7E"/>
            </a:solidFill>
            <a:prstDash val="solid"/>
          </a:ln>
          <a:effectLst>
            <a:outerShdw sx="100000" sy="100000" kx="0" ky="0" algn="bl" rotWithShape="0" blurRad="101600" dist="25400" dir="5400000">
              <a:srgbClr val="000000">
                <a:alpha val="8000"/>
              </a:srgbClr>
            </a:outerShdw>
          </a:effectLst>
        </p:spPr>
      </p:sp>
      <p:sp>
        <p:nvSpPr>
          <p:cNvPr id="18" name="Shape 16"/>
          <p:cNvSpPr/>
          <p:nvPr/>
        </p:nvSpPr>
        <p:spPr>
          <a:xfrm>
            <a:off x="7772400" y="3246120"/>
            <a:ext cx="137160" cy="1234440"/>
          </a:xfrm>
          <a:prstGeom prst="rect">
            <a:avLst/>
          </a:prstGeom>
          <a:solidFill>
            <a:srgbClr val="2F3C7E"/>
          </a:solidFill>
          <a:ln/>
        </p:spPr>
      </p:sp>
      <p:sp>
        <p:nvSpPr>
          <p:cNvPr id="19" name="Text 17"/>
          <p:cNvSpPr/>
          <p:nvPr/>
        </p:nvSpPr>
        <p:spPr>
          <a:xfrm>
            <a:off x="8001000" y="3337560"/>
            <a:ext cx="37490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F3C7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AUTH_TOKEN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8001000" y="3749040"/>
            <a:ext cx="37490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你的 sk-xxx · 后台拿</a:t>
            </a:r>
            <a:endParaRPr lang="en-US" sz="1300" dirty="0"/>
          </a:p>
        </p:txBody>
      </p:sp>
      <p:sp>
        <p:nvSpPr>
          <p:cNvPr id="21" name="Shape 19"/>
          <p:cNvSpPr/>
          <p:nvPr/>
        </p:nvSpPr>
        <p:spPr>
          <a:xfrm>
            <a:off x="7772400" y="4663440"/>
            <a:ext cx="4114800" cy="1234440"/>
          </a:xfrm>
          <a:prstGeom prst="rect">
            <a:avLst/>
          </a:prstGeom>
          <a:solidFill>
            <a:srgbClr val="FFFFFF"/>
          </a:solidFill>
          <a:ln w="25400">
            <a:solidFill>
              <a:srgbClr val="10B981"/>
            </a:solidFill>
            <a:prstDash val="solid"/>
          </a:ln>
          <a:effectLst>
            <a:outerShdw sx="100000" sy="100000" kx="0" ky="0" algn="bl" rotWithShape="0" blurRad="101600" dist="25400" dir="5400000">
              <a:srgbClr val="000000">
                <a:alpha val="8000"/>
              </a:srgbClr>
            </a:outerShdw>
          </a:effectLst>
        </p:spPr>
      </p:sp>
      <p:sp>
        <p:nvSpPr>
          <p:cNvPr id="22" name="Shape 20"/>
          <p:cNvSpPr/>
          <p:nvPr/>
        </p:nvSpPr>
        <p:spPr>
          <a:xfrm>
            <a:off x="7772400" y="4663440"/>
            <a:ext cx="137160" cy="1234440"/>
          </a:xfrm>
          <a:prstGeom prst="rect">
            <a:avLst/>
          </a:prstGeom>
          <a:solidFill>
            <a:srgbClr val="10B981"/>
          </a:solidFill>
          <a:ln/>
        </p:spPr>
      </p:sp>
      <p:sp>
        <p:nvSpPr>
          <p:cNvPr id="23" name="Text 21"/>
          <p:cNvSpPr/>
          <p:nvPr/>
        </p:nvSpPr>
        <p:spPr>
          <a:xfrm>
            <a:off x="8001000" y="4754880"/>
            <a:ext cx="37490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0B981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NONESSENTIAL</a:t>
            </a:r>
            <a:endParaRPr lang="en-US" sz="1400" dirty="0"/>
          </a:p>
        </p:txBody>
      </p:sp>
      <p:sp>
        <p:nvSpPr>
          <p:cNvPr id="24" name="Text 22"/>
          <p:cNvSpPr/>
          <p:nvPr/>
        </p:nvSpPr>
        <p:spPr>
          <a:xfrm>
            <a:off x="8001000" y="5166360"/>
            <a:ext cx="37490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禁用遥测 · 走中转必加</a:t>
            </a:r>
            <a:endParaRPr lang="en-US" sz="1300" dirty="0"/>
          </a:p>
        </p:txBody>
      </p:sp>
      <p:sp>
        <p:nvSpPr>
          <p:cNvPr id="25" name="Shape 23"/>
          <p:cNvSpPr/>
          <p:nvPr/>
        </p:nvSpPr>
        <p:spPr>
          <a:xfrm>
            <a:off x="548640" y="6126480"/>
            <a:ext cx="11338560" cy="502920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26" name="Text 24"/>
          <p:cNvSpPr/>
          <p:nvPr/>
        </p:nvSpPr>
        <p:spPr>
          <a:xfrm>
            <a:off x="548640" y="6126480"/>
            <a:ext cx="113385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⚠️ Token 复制错 / 前后空格 · 99% 启动失败的原因 · 粘贴完用记事本数一遍字符</a:t>
            </a:r>
            <a:endParaRPr lang="en-US" sz="13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2400" y="182880"/>
            <a:ext cx="4297680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20000" b="1" dirty="0">
                <a:solidFill>
                  <a:srgbClr val="F4F4F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L02</a:t>
            </a:r>
            <a:endParaRPr lang="en-US" sz="20000" dirty="0"/>
          </a:p>
        </p:txBody>
      </p:sp>
      <p:sp>
        <p:nvSpPr>
          <p:cNvPr id="3" name="Shape 1"/>
          <p:cNvSpPr/>
          <p:nvPr/>
        </p:nvSpPr>
        <p:spPr>
          <a:xfrm>
            <a:off x="548640" y="411480"/>
            <a:ext cx="457200" cy="54864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4" name="Text 2"/>
          <p:cNvSpPr/>
          <p:nvPr/>
        </p:nvSpPr>
        <p:spPr>
          <a:xfrm>
            <a:off x="548640" y="50292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spc="400" kern="0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L02 · 三系统对照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48640" y="777240"/>
            <a:ext cx="111556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3 个系统 · 文件在哪 · 怎么装</a:t>
            </a:r>
            <a:endParaRPr lang="en-US" sz="3000" dirty="0"/>
          </a:p>
        </p:txBody>
      </p:sp>
      <p:sp>
        <p:nvSpPr>
          <p:cNvPr id="6" name="Shape 4"/>
          <p:cNvSpPr/>
          <p:nvPr/>
        </p:nvSpPr>
        <p:spPr>
          <a:xfrm>
            <a:off x="11475720" y="365760"/>
            <a:ext cx="201168" cy="201168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7" name="Shape 5"/>
          <p:cNvSpPr/>
          <p:nvPr/>
        </p:nvSpPr>
        <p:spPr>
          <a:xfrm>
            <a:off x="11777472" y="384048"/>
            <a:ext cx="164592" cy="164592"/>
          </a:xfrm>
          <a:prstGeom prst="rtTriangle">
            <a:avLst/>
          </a:prstGeom>
          <a:solidFill>
            <a:srgbClr val="F9E795"/>
          </a:solidFill>
          <a:ln/>
        </p:spPr>
      </p:sp>
      <p:sp>
        <p:nvSpPr>
          <p:cNvPr id="8" name="Shape 6"/>
          <p:cNvSpPr/>
          <p:nvPr/>
        </p:nvSpPr>
        <p:spPr>
          <a:xfrm>
            <a:off x="12006072" y="438912"/>
            <a:ext cx="73152" cy="73152"/>
          </a:xfrm>
          <a:prstGeom prst="ellipse">
            <a:avLst/>
          </a:prstGeom>
          <a:solidFill>
            <a:srgbClr val="2F3C7E"/>
          </a:solidFill>
          <a:ln/>
        </p:spPr>
      </p:sp>
      <p:sp>
        <p:nvSpPr>
          <p:cNvPr id="9" name="Shape 7"/>
          <p:cNvSpPr/>
          <p:nvPr/>
        </p:nvSpPr>
        <p:spPr>
          <a:xfrm>
            <a:off x="548640" y="1737360"/>
            <a:ext cx="3794760" cy="4297680"/>
          </a:xfrm>
          <a:prstGeom prst="rect">
            <a:avLst/>
          </a:prstGeom>
          <a:solidFill>
            <a:srgbClr val="FFFFFF"/>
          </a:solidFill>
          <a:ln w="25400">
            <a:solidFill>
              <a:srgbClr val="2F3C7E"/>
            </a:solidFill>
            <a:prstDash val="solid"/>
          </a:ln>
          <a:effectLst>
            <a:outerShdw sx="100000" sy="100000" kx="0" ky="0" algn="bl" rotWithShape="0" blurRad="101600" dist="25400" dir="5400000">
              <a:srgbClr val="000000">
                <a:alpha val="8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548640" y="1737360"/>
            <a:ext cx="3794760" cy="548640"/>
          </a:xfrm>
          <a:prstGeom prst="rect">
            <a:avLst/>
          </a:prstGeom>
          <a:solidFill>
            <a:srgbClr val="2F3C7E"/>
          </a:solidFill>
          <a:ln/>
        </p:spPr>
      </p:sp>
      <p:sp>
        <p:nvSpPr>
          <p:cNvPr id="11" name="Text 9"/>
          <p:cNvSpPr/>
          <p:nvPr/>
        </p:nvSpPr>
        <p:spPr>
          <a:xfrm>
            <a:off x="548640" y="1737360"/>
            <a:ext cx="37947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🪟  Windows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731520" y="2423160"/>
            <a:ext cx="3429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📂 settings.json 路径</a:t>
            </a:r>
            <a:endParaRPr lang="en-US" sz="1100" dirty="0"/>
          </a:p>
        </p:txBody>
      </p:sp>
      <p:sp>
        <p:nvSpPr>
          <p:cNvPr id="13" name="Shape 11"/>
          <p:cNvSpPr/>
          <p:nvPr/>
        </p:nvSpPr>
        <p:spPr>
          <a:xfrm>
            <a:off x="731520" y="2697480"/>
            <a:ext cx="3429000" cy="457200"/>
          </a:xfrm>
          <a:prstGeom prst="rect">
            <a:avLst/>
          </a:prstGeom>
          <a:solidFill>
            <a:srgbClr val="1F2A5E"/>
          </a:solidFill>
          <a:ln/>
        </p:spPr>
      </p:sp>
      <p:sp>
        <p:nvSpPr>
          <p:cNvPr id="14" name="Text 12"/>
          <p:cNvSpPr/>
          <p:nvPr/>
        </p:nvSpPr>
        <p:spPr>
          <a:xfrm>
            <a:off x="822960" y="2697480"/>
            <a:ext cx="32461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F9E79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C:\Users\&lt;用户&gt;\.claude\settings.json</a:t>
            </a:r>
            <a:endParaRPr lang="en-US" sz="1100" dirty="0"/>
          </a:p>
        </p:txBody>
      </p:sp>
      <p:sp>
        <p:nvSpPr>
          <p:cNvPr id="15" name="Text 13"/>
          <p:cNvSpPr/>
          <p:nvPr/>
        </p:nvSpPr>
        <p:spPr>
          <a:xfrm>
            <a:off x="731520" y="3291840"/>
            <a:ext cx="3429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⚡ 装机三连</a:t>
            </a:r>
            <a:endParaRPr lang="en-US" sz="1100" dirty="0"/>
          </a:p>
        </p:txBody>
      </p:sp>
      <p:sp>
        <p:nvSpPr>
          <p:cNvPr id="16" name="Shape 14"/>
          <p:cNvSpPr/>
          <p:nvPr/>
        </p:nvSpPr>
        <p:spPr>
          <a:xfrm>
            <a:off x="731520" y="3566160"/>
            <a:ext cx="3429000" cy="1554480"/>
          </a:xfrm>
          <a:prstGeom prst="rect">
            <a:avLst/>
          </a:prstGeom>
          <a:solidFill>
            <a:srgbClr val="1F2A5E"/>
          </a:solidFill>
          <a:ln/>
        </p:spPr>
      </p:sp>
      <p:sp>
        <p:nvSpPr>
          <p:cNvPr id="17" name="Text 15"/>
          <p:cNvSpPr/>
          <p:nvPr/>
        </p:nvSpPr>
        <p:spPr>
          <a:xfrm>
            <a:off x="822960" y="3611880"/>
            <a:ext cx="324612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100" dirty="0">
                <a:solidFill>
                  <a:srgbClr val="FFFFFF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winget install Node.js</a:t>
            </a:r>
            <a:endParaRPr lang="en-US" sz="1100" dirty="0"/>
          </a:p>
          <a:p>
            <a:pPr indent="0" marL="0">
              <a:buNone/>
            </a:pPr>
            <a:r>
              <a:rPr lang="en-US" sz="1100" dirty="0">
                <a:solidFill>
                  <a:srgbClr val="FFFFFF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winget install Git.Git</a:t>
            </a:r>
            <a:endParaRPr lang="en-US" sz="1100" dirty="0"/>
          </a:p>
          <a:p>
            <a:pPr indent="0" marL="0">
              <a:buNone/>
            </a:pPr>
            <a:r>
              <a:rPr lang="en-US" sz="1100" dirty="0">
                <a:solidFill>
                  <a:srgbClr val="FFFFFF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npm i -g @anthropic-ai/claude-code</a:t>
            </a:r>
            <a:endParaRPr lang="en-US" sz="1100" dirty="0"/>
          </a:p>
        </p:txBody>
      </p:sp>
      <p:sp>
        <p:nvSpPr>
          <p:cNvPr id="18" name="Text 16"/>
          <p:cNvSpPr/>
          <p:nvPr/>
        </p:nvSpPr>
        <p:spPr>
          <a:xfrm>
            <a:off x="731520" y="5212080"/>
            <a:ext cx="3429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100" i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⚠ 用 PowerShell · 不用 CMD</a:t>
            </a:r>
            <a:endParaRPr lang="en-US" sz="1100" dirty="0"/>
          </a:p>
        </p:txBody>
      </p:sp>
      <p:sp>
        <p:nvSpPr>
          <p:cNvPr id="19" name="Text 17"/>
          <p:cNvSpPr/>
          <p:nvPr/>
        </p:nvSpPr>
        <p:spPr>
          <a:xfrm>
            <a:off x="731520" y="5623560"/>
            <a:ext cx="3429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📦 验证 claude --version</a:t>
            </a:r>
            <a:endParaRPr lang="en-US" sz="1100" dirty="0"/>
          </a:p>
        </p:txBody>
      </p:sp>
      <p:sp>
        <p:nvSpPr>
          <p:cNvPr id="20" name="Shape 18"/>
          <p:cNvSpPr/>
          <p:nvPr/>
        </p:nvSpPr>
        <p:spPr>
          <a:xfrm>
            <a:off x="4434840" y="1737360"/>
            <a:ext cx="3794760" cy="4297680"/>
          </a:xfrm>
          <a:prstGeom prst="rect">
            <a:avLst/>
          </a:prstGeom>
          <a:solidFill>
            <a:srgbClr val="FFFFFF"/>
          </a:solidFill>
          <a:ln w="25400">
            <a:solidFill>
              <a:srgbClr val="10B981"/>
            </a:solidFill>
            <a:prstDash val="solid"/>
          </a:ln>
          <a:effectLst>
            <a:outerShdw sx="100000" sy="100000" kx="0" ky="0" algn="bl" rotWithShape="0" blurRad="101600" dist="25400" dir="5400000">
              <a:srgbClr val="000000">
                <a:alpha val="8000"/>
              </a:srgbClr>
            </a:outerShdw>
          </a:effectLst>
        </p:spPr>
      </p:sp>
      <p:sp>
        <p:nvSpPr>
          <p:cNvPr id="21" name="Shape 19"/>
          <p:cNvSpPr/>
          <p:nvPr/>
        </p:nvSpPr>
        <p:spPr>
          <a:xfrm>
            <a:off x="4434840" y="1737360"/>
            <a:ext cx="3794760" cy="548640"/>
          </a:xfrm>
          <a:prstGeom prst="rect">
            <a:avLst/>
          </a:prstGeom>
          <a:solidFill>
            <a:srgbClr val="10B981"/>
          </a:solidFill>
          <a:ln/>
        </p:spPr>
      </p:sp>
      <p:sp>
        <p:nvSpPr>
          <p:cNvPr id="22" name="Text 20"/>
          <p:cNvSpPr/>
          <p:nvPr/>
        </p:nvSpPr>
        <p:spPr>
          <a:xfrm>
            <a:off x="4434840" y="1737360"/>
            <a:ext cx="37947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🍎  macOS</a:t>
            </a:r>
            <a:endParaRPr lang="en-US" sz="1800" dirty="0"/>
          </a:p>
        </p:txBody>
      </p:sp>
      <p:sp>
        <p:nvSpPr>
          <p:cNvPr id="23" name="Text 21"/>
          <p:cNvSpPr/>
          <p:nvPr/>
        </p:nvSpPr>
        <p:spPr>
          <a:xfrm>
            <a:off x="4617720" y="2423160"/>
            <a:ext cx="3429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10B98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📂 settings.json 路径</a:t>
            </a:r>
            <a:endParaRPr lang="en-US" sz="1100" dirty="0"/>
          </a:p>
        </p:txBody>
      </p:sp>
      <p:sp>
        <p:nvSpPr>
          <p:cNvPr id="24" name="Shape 22"/>
          <p:cNvSpPr/>
          <p:nvPr/>
        </p:nvSpPr>
        <p:spPr>
          <a:xfrm>
            <a:off x="4617720" y="2697480"/>
            <a:ext cx="3429000" cy="457200"/>
          </a:xfrm>
          <a:prstGeom prst="rect">
            <a:avLst/>
          </a:prstGeom>
          <a:solidFill>
            <a:srgbClr val="1F2A5E"/>
          </a:solidFill>
          <a:ln/>
        </p:spPr>
      </p:sp>
      <p:sp>
        <p:nvSpPr>
          <p:cNvPr id="25" name="Text 23"/>
          <p:cNvSpPr/>
          <p:nvPr/>
        </p:nvSpPr>
        <p:spPr>
          <a:xfrm>
            <a:off x="4709160" y="2697480"/>
            <a:ext cx="32461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F9E79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~/.claude/settings.json</a:t>
            </a:r>
            <a:endParaRPr lang="en-US" sz="1100" dirty="0"/>
          </a:p>
        </p:txBody>
      </p:sp>
      <p:sp>
        <p:nvSpPr>
          <p:cNvPr id="26" name="Text 24"/>
          <p:cNvSpPr/>
          <p:nvPr/>
        </p:nvSpPr>
        <p:spPr>
          <a:xfrm>
            <a:off x="4617720" y="3291840"/>
            <a:ext cx="3429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10B98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⚡ 装机三连</a:t>
            </a:r>
            <a:endParaRPr lang="en-US" sz="1100" dirty="0"/>
          </a:p>
        </p:txBody>
      </p:sp>
      <p:sp>
        <p:nvSpPr>
          <p:cNvPr id="27" name="Shape 25"/>
          <p:cNvSpPr/>
          <p:nvPr/>
        </p:nvSpPr>
        <p:spPr>
          <a:xfrm>
            <a:off x="4617720" y="3566160"/>
            <a:ext cx="3429000" cy="1554480"/>
          </a:xfrm>
          <a:prstGeom prst="rect">
            <a:avLst/>
          </a:prstGeom>
          <a:solidFill>
            <a:srgbClr val="1F2A5E"/>
          </a:solidFill>
          <a:ln/>
        </p:spPr>
      </p:sp>
      <p:sp>
        <p:nvSpPr>
          <p:cNvPr id="28" name="Text 26"/>
          <p:cNvSpPr/>
          <p:nvPr/>
        </p:nvSpPr>
        <p:spPr>
          <a:xfrm>
            <a:off x="4709160" y="3611880"/>
            <a:ext cx="324612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100" dirty="0">
                <a:solidFill>
                  <a:srgbClr val="FFFFFF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brew install node</a:t>
            </a:r>
            <a:endParaRPr lang="en-US" sz="1100" dirty="0"/>
          </a:p>
          <a:p>
            <a:pPr indent="0" marL="0">
              <a:buNone/>
            </a:pPr>
            <a:r>
              <a:rPr lang="en-US" sz="1100" dirty="0">
                <a:solidFill>
                  <a:srgbClr val="FFFFFF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npm i -g @anthropic-ai/claude-code</a:t>
            </a:r>
            <a:endParaRPr lang="en-US" sz="1100" dirty="0"/>
          </a:p>
        </p:txBody>
      </p:sp>
      <p:sp>
        <p:nvSpPr>
          <p:cNvPr id="29" name="Text 27"/>
          <p:cNvSpPr/>
          <p:nvPr/>
        </p:nvSpPr>
        <p:spPr>
          <a:xfrm>
            <a:off x="4617720" y="5212080"/>
            <a:ext cx="3429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100" i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⚠ brew 走 USTC 镜像加速</a:t>
            </a:r>
            <a:endParaRPr lang="en-US" sz="1100" dirty="0"/>
          </a:p>
        </p:txBody>
      </p:sp>
      <p:sp>
        <p:nvSpPr>
          <p:cNvPr id="30" name="Text 28"/>
          <p:cNvSpPr/>
          <p:nvPr/>
        </p:nvSpPr>
        <p:spPr>
          <a:xfrm>
            <a:off x="4617720" y="5623560"/>
            <a:ext cx="3429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10B98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📦 验证 claude --version</a:t>
            </a:r>
            <a:endParaRPr lang="en-US" sz="1100" dirty="0"/>
          </a:p>
        </p:txBody>
      </p:sp>
      <p:sp>
        <p:nvSpPr>
          <p:cNvPr id="31" name="Shape 29"/>
          <p:cNvSpPr/>
          <p:nvPr/>
        </p:nvSpPr>
        <p:spPr>
          <a:xfrm>
            <a:off x="8321040" y="1737360"/>
            <a:ext cx="3794760" cy="4297680"/>
          </a:xfrm>
          <a:prstGeom prst="rect">
            <a:avLst/>
          </a:prstGeom>
          <a:solidFill>
            <a:srgbClr val="FFFFFF"/>
          </a:solidFill>
          <a:ln w="25400">
            <a:solidFill>
              <a:srgbClr val="F59E0B"/>
            </a:solidFill>
            <a:prstDash val="solid"/>
          </a:ln>
          <a:effectLst>
            <a:outerShdw sx="100000" sy="100000" kx="0" ky="0" algn="bl" rotWithShape="0" blurRad="101600" dist="25400" dir="5400000">
              <a:srgbClr val="000000">
                <a:alpha val="8000"/>
              </a:srgbClr>
            </a:outerShdw>
          </a:effectLst>
        </p:spPr>
      </p:sp>
      <p:sp>
        <p:nvSpPr>
          <p:cNvPr id="32" name="Shape 30"/>
          <p:cNvSpPr/>
          <p:nvPr/>
        </p:nvSpPr>
        <p:spPr>
          <a:xfrm>
            <a:off x="8321040" y="1737360"/>
            <a:ext cx="3794760" cy="548640"/>
          </a:xfrm>
          <a:prstGeom prst="rect">
            <a:avLst/>
          </a:prstGeom>
          <a:solidFill>
            <a:srgbClr val="F59E0B"/>
          </a:solidFill>
          <a:ln/>
        </p:spPr>
      </p:sp>
      <p:sp>
        <p:nvSpPr>
          <p:cNvPr id="33" name="Text 31"/>
          <p:cNvSpPr/>
          <p:nvPr/>
        </p:nvSpPr>
        <p:spPr>
          <a:xfrm>
            <a:off x="8321040" y="1737360"/>
            <a:ext cx="37947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🐧  Linux</a:t>
            </a:r>
            <a:endParaRPr lang="en-US" sz="1800" dirty="0"/>
          </a:p>
        </p:txBody>
      </p:sp>
      <p:sp>
        <p:nvSpPr>
          <p:cNvPr id="34" name="Text 32"/>
          <p:cNvSpPr/>
          <p:nvPr/>
        </p:nvSpPr>
        <p:spPr>
          <a:xfrm>
            <a:off x="8503920" y="2423160"/>
            <a:ext cx="3429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F59E0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📂 settings.json 路径</a:t>
            </a:r>
            <a:endParaRPr lang="en-US" sz="1100" dirty="0"/>
          </a:p>
        </p:txBody>
      </p:sp>
      <p:sp>
        <p:nvSpPr>
          <p:cNvPr id="35" name="Shape 33"/>
          <p:cNvSpPr/>
          <p:nvPr/>
        </p:nvSpPr>
        <p:spPr>
          <a:xfrm>
            <a:off x="8503920" y="2697480"/>
            <a:ext cx="3429000" cy="457200"/>
          </a:xfrm>
          <a:prstGeom prst="rect">
            <a:avLst/>
          </a:prstGeom>
          <a:solidFill>
            <a:srgbClr val="1F2A5E"/>
          </a:solidFill>
          <a:ln/>
        </p:spPr>
      </p:sp>
      <p:sp>
        <p:nvSpPr>
          <p:cNvPr id="36" name="Text 34"/>
          <p:cNvSpPr/>
          <p:nvPr/>
        </p:nvSpPr>
        <p:spPr>
          <a:xfrm>
            <a:off x="8595360" y="2697480"/>
            <a:ext cx="32461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F9E79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~/.claude/settings.json</a:t>
            </a:r>
            <a:endParaRPr lang="en-US" sz="1100" dirty="0"/>
          </a:p>
        </p:txBody>
      </p:sp>
      <p:sp>
        <p:nvSpPr>
          <p:cNvPr id="37" name="Text 35"/>
          <p:cNvSpPr/>
          <p:nvPr/>
        </p:nvSpPr>
        <p:spPr>
          <a:xfrm>
            <a:off x="8503920" y="3291840"/>
            <a:ext cx="3429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F59E0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⚡ 装机三连</a:t>
            </a:r>
            <a:endParaRPr lang="en-US" sz="1100" dirty="0"/>
          </a:p>
        </p:txBody>
      </p:sp>
      <p:sp>
        <p:nvSpPr>
          <p:cNvPr id="38" name="Shape 36"/>
          <p:cNvSpPr/>
          <p:nvPr/>
        </p:nvSpPr>
        <p:spPr>
          <a:xfrm>
            <a:off x="8503920" y="3566160"/>
            <a:ext cx="3429000" cy="1554480"/>
          </a:xfrm>
          <a:prstGeom prst="rect">
            <a:avLst/>
          </a:prstGeom>
          <a:solidFill>
            <a:srgbClr val="1F2A5E"/>
          </a:solidFill>
          <a:ln/>
        </p:spPr>
      </p:sp>
      <p:sp>
        <p:nvSpPr>
          <p:cNvPr id="39" name="Text 37"/>
          <p:cNvSpPr/>
          <p:nvPr/>
        </p:nvSpPr>
        <p:spPr>
          <a:xfrm>
            <a:off x="8595360" y="3611880"/>
            <a:ext cx="324612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100" dirty="0">
                <a:solidFill>
                  <a:srgbClr val="FFFFFF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sudo apt install nodejs npm</a:t>
            </a:r>
            <a:endParaRPr lang="en-US" sz="1100" dirty="0"/>
          </a:p>
          <a:p>
            <a:pPr indent="0" marL="0">
              <a:buNone/>
            </a:pPr>
            <a:r>
              <a:rPr lang="en-US" sz="1100" dirty="0">
                <a:solidFill>
                  <a:srgbClr val="FFFFFF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npm i -g @anthropic-ai/claude-code</a:t>
            </a:r>
            <a:endParaRPr lang="en-US" sz="1100" dirty="0"/>
          </a:p>
        </p:txBody>
      </p:sp>
      <p:sp>
        <p:nvSpPr>
          <p:cNvPr id="40" name="Text 38"/>
          <p:cNvSpPr/>
          <p:nvPr/>
        </p:nvSpPr>
        <p:spPr>
          <a:xfrm>
            <a:off x="8503920" y="5212080"/>
            <a:ext cx="3429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100" i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⚠ 缺权限加 sudo 或改 prefix</a:t>
            </a:r>
            <a:endParaRPr lang="en-US" sz="1100" dirty="0"/>
          </a:p>
        </p:txBody>
      </p:sp>
      <p:sp>
        <p:nvSpPr>
          <p:cNvPr id="41" name="Text 39"/>
          <p:cNvSpPr/>
          <p:nvPr/>
        </p:nvSpPr>
        <p:spPr>
          <a:xfrm>
            <a:off x="8503920" y="5623560"/>
            <a:ext cx="3429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F59E0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📦 验证 claude --version</a:t>
            </a:r>
            <a:endParaRPr lang="en-US" sz="1100" dirty="0"/>
          </a:p>
        </p:txBody>
      </p:sp>
      <p:sp>
        <p:nvSpPr>
          <p:cNvPr id="42" name="Shape 40"/>
          <p:cNvSpPr/>
          <p:nvPr/>
        </p:nvSpPr>
        <p:spPr>
          <a:xfrm>
            <a:off x="548640" y="6263640"/>
            <a:ext cx="11338560" cy="365760"/>
          </a:xfrm>
          <a:prstGeom prst="rect">
            <a:avLst/>
          </a:prstGeom>
          <a:solidFill>
            <a:srgbClr val="F8F8F8"/>
          </a:solidFill>
          <a:ln/>
        </p:spPr>
      </p:sp>
      <p:sp>
        <p:nvSpPr>
          <p:cNvPr id="43" name="Text 41"/>
          <p:cNvSpPr/>
          <p:nvPr/>
        </p:nvSpPr>
        <p:spPr>
          <a:xfrm>
            <a:off x="548640" y="6263640"/>
            <a:ext cx="113385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200" i="1" dirty="0">
                <a:solidFill>
                  <a:srgbClr val="47556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3 个系统流程一样 · 包管理器和路径不同 · 选对自己的列照抄即可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2400" y="182880"/>
            <a:ext cx="4297680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20000" b="1" dirty="0">
                <a:solidFill>
                  <a:srgbClr val="F4F4F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L02</a:t>
            </a:r>
            <a:endParaRPr lang="en-US" sz="20000" dirty="0"/>
          </a:p>
        </p:txBody>
      </p:sp>
      <p:sp>
        <p:nvSpPr>
          <p:cNvPr id="3" name="Shape 1"/>
          <p:cNvSpPr/>
          <p:nvPr/>
        </p:nvSpPr>
        <p:spPr>
          <a:xfrm>
            <a:off x="548640" y="411480"/>
            <a:ext cx="457200" cy="54864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4" name="Text 2"/>
          <p:cNvSpPr/>
          <p:nvPr/>
        </p:nvSpPr>
        <p:spPr>
          <a:xfrm>
            <a:off x="548640" y="50292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spc="400" kern="0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L02 · 救命 Q&amp;A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48640" y="777240"/>
            <a:ext cx="111556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装机常见坑 · 报错前先看这 5 条</a:t>
            </a:r>
            <a:endParaRPr lang="en-US" sz="3000" dirty="0"/>
          </a:p>
        </p:txBody>
      </p:sp>
      <p:sp>
        <p:nvSpPr>
          <p:cNvPr id="6" name="Shape 4"/>
          <p:cNvSpPr/>
          <p:nvPr/>
        </p:nvSpPr>
        <p:spPr>
          <a:xfrm>
            <a:off x="11475720" y="365760"/>
            <a:ext cx="201168" cy="201168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7" name="Shape 5"/>
          <p:cNvSpPr/>
          <p:nvPr/>
        </p:nvSpPr>
        <p:spPr>
          <a:xfrm>
            <a:off x="11777472" y="384048"/>
            <a:ext cx="164592" cy="164592"/>
          </a:xfrm>
          <a:prstGeom prst="rtTriangle">
            <a:avLst/>
          </a:prstGeom>
          <a:solidFill>
            <a:srgbClr val="F9E795"/>
          </a:solidFill>
          <a:ln/>
        </p:spPr>
      </p:sp>
      <p:sp>
        <p:nvSpPr>
          <p:cNvPr id="8" name="Shape 6"/>
          <p:cNvSpPr/>
          <p:nvPr/>
        </p:nvSpPr>
        <p:spPr>
          <a:xfrm>
            <a:off x="12006072" y="438912"/>
            <a:ext cx="73152" cy="73152"/>
          </a:xfrm>
          <a:prstGeom prst="ellipse">
            <a:avLst/>
          </a:prstGeom>
          <a:solidFill>
            <a:srgbClr val="2F3C7E"/>
          </a:solidFill>
          <a:ln/>
        </p:spPr>
      </p:sp>
      <p:sp>
        <p:nvSpPr>
          <p:cNvPr id="9" name="Shape 7"/>
          <p:cNvSpPr/>
          <p:nvPr/>
        </p:nvSpPr>
        <p:spPr>
          <a:xfrm>
            <a:off x="548640" y="1783080"/>
            <a:ext cx="548640" cy="777240"/>
          </a:xfrm>
          <a:prstGeom prst="rect">
            <a:avLst/>
          </a:prstGeom>
          <a:solidFill>
            <a:srgbClr val="F96167"/>
          </a:solidFill>
          <a:ln/>
        </p:spPr>
      </p:sp>
      <p:sp>
        <p:nvSpPr>
          <p:cNvPr id="10" name="Text 8"/>
          <p:cNvSpPr/>
          <p:nvPr/>
        </p:nvSpPr>
        <p:spPr>
          <a:xfrm>
            <a:off x="548640" y="1783080"/>
            <a:ext cx="5486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Q1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1188720" y="1783080"/>
            <a:ext cx="10698480" cy="777240"/>
          </a:xfrm>
          <a:prstGeom prst="rect">
            <a:avLst/>
          </a:prstGeom>
          <a:solidFill>
            <a:srgbClr val="F8F8F8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371600" y="1828800"/>
            <a:ext cx="10424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node 命令找不到 · command not found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1371600" y="2194560"/>
            <a:ext cx="10424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→ 装完没重开终端 · 旧 PATH 没刷新 · 关掉所有终端窗口重开</a:t>
            </a:r>
            <a:endParaRPr lang="en-US" sz="1200" dirty="0"/>
          </a:p>
        </p:txBody>
      </p:sp>
      <p:sp>
        <p:nvSpPr>
          <p:cNvPr id="14" name="Shape 12"/>
          <p:cNvSpPr/>
          <p:nvPr/>
        </p:nvSpPr>
        <p:spPr>
          <a:xfrm>
            <a:off x="548640" y="2651760"/>
            <a:ext cx="548640" cy="777240"/>
          </a:xfrm>
          <a:prstGeom prst="rect">
            <a:avLst/>
          </a:prstGeom>
          <a:solidFill>
            <a:srgbClr val="F96167"/>
          </a:solidFill>
          <a:ln/>
        </p:spPr>
      </p:sp>
      <p:sp>
        <p:nvSpPr>
          <p:cNvPr id="15" name="Text 13"/>
          <p:cNvSpPr/>
          <p:nvPr/>
        </p:nvSpPr>
        <p:spPr>
          <a:xfrm>
            <a:off x="548640" y="2651760"/>
            <a:ext cx="5486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Q2</a:t>
            </a:r>
            <a:endParaRPr lang="en-US" sz="1400" dirty="0"/>
          </a:p>
        </p:txBody>
      </p:sp>
      <p:sp>
        <p:nvSpPr>
          <p:cNvPr id="16" name="Shape 14"/>
          <p:cNvSpPr/>
          <p:nvPr/>
        </p:nvSpPr>
        <p:spPr>
          <a:xfrm>
            <a:off x="1188720" y="2651760"/>
            <a:ext cx="10698480" cy="777240"/>
          </a:xfrm>
          <a:prstGeom prst="rect">
            <a:avLst/>
          </a:prstGeom>
          <a:solidFill>
            <a:srgbClr val="F8F8F8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1371600" y="2697480"/>
            <a:ext cx="10424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PowerShell 报「无法加载脚本」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1371600" y="3063240"/>
            <a:ext cx="10424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→ 先跑 Set-ExecutionPolicy -ExecutionPolicy RemoteSigned -Scope CurrentUser</a:t>
            </a:r>
            <a:endParaRPr lang="en-US" sz="1200" dirty="0"/>
          </a:p>
        </p:txBody>
      </p:sp>
      <p:sp>
        <p:nvSpPr>
          <p:cNvPr id="19" name="Shape 17"/>
          <p:cNvSpPr/>
          <p:nvPr/>
        </p:nvSpPr>
        <p:spPr>
          <a:xfrm>
            <a:off x="548640" y="3520440"/>
            <a:ext cx="548640" cy="777240"/>
          </a:xfrm>
          <a:prstGeom prst="rect">
            <a:avLst/>
          </a:prstGeom>
          <a:solidFill>
            <a:srgbClr val="F96167"/>
          </a:solidFill>
          <a:ln/>
        </p:spPr>
      </p:sp>
      <p:sp>
        <p:nvSpPr>
          <p:cNvPr id="20" name="Text 18"/>
          <p:cNvSpPr/>
          <p:nvPr/>
        </p:nvSpPr>
        <p:spPr>
          <a:xfrm>
            <a:off x="548640" y="3520440"/>
            <a:ext cx="5486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Q3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1188720" y="3520440"/>
            <a:ext cx="10698480" cy="777240"/>
          </a:xfrm>
          <a:prstGeom prst="rect">
            <a:avLst/>
          </a:prstGeom>
          <a:solidFill>
            <a:srgbClr val="F8F8F8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1371600" y="3566160"/>
            <a:ext cx="10424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claude 启动报 connection refused / 404</a:t>
            </a:r>
            <a:endParaRPr lang="en-US" sz="1400" dirty="0"/>
          </a:p>
        </p:txBody>
      </p:sp>
      <p:sp>
        <p:nvSpPr>
          <p:cNvPr id="23" name="Text 21"/>
          <p:cNvSpPr/>
          <p:nvPr/>
        </p:nvSpPr>
        <p:spPr>
          <a:xfrm>
            <a:off x="1371600" y="3931920"/>
            <a:ext cx="10424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→ BASE_URL 末尾不要带 /v1 或 /  ·  就是 https://aiapi.shuozhun.net</a:t>
            </a:r>
            <a:endParaRPr lang="en-US" sz="1200" dirty="0"/>
          </a:p>
        </p:txBody>
      </p:sp>
      <p:sp>
        <p:nvSpPr>
          <p:cNvPr id="24" name="Shape 22"/>
          <p:cNvSpPr/>
          <p:nvPr/>
        </p:nvSpPr>
        <p:spPr>
          <a:xfrm>
            <a:off x="548640" y="4389120"/>
            <a:ext cx="548640" cy="777240"/>
          </a:xfrm>
          <a:prstGeom prst="rect">
            <a:avLst/>
          </a:prstGeom>
          <a:solidFill>
            <a:srgbClr val="F96167"/>
          </a:solidFill>
          <a:ln/>
        </p:spPr>
      </p:sp>
      <p:sp>
        <p:nvSpPr>
          <p:cNvPr id="25" name="Text 23"/>
          <p:cNvSpPr/>
          <p:nvPr/>
        </p:nvSpPr>
        <p:spPr>
          <a:xfrm>
            <a:off x="548640" y="4389120"/>
            <a:ext cx="5486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Q4</a:t>
            </a:r>
            <a:endParaRPr lang="en-US" sz="1400" dirty="0"/>
          </a:p>
        </p:txBody>
      </p:sp>
      <p:sp>
        <p:nvSpPr>
          <p:cNvPr id="26" name="Shape 24"/>
          <p:cNvSpPr/>
          <p:nvPr/>
        </p:nvSpPr>
        <p:spPr>
          <a:xfrm>
            <a:off x="1188720" y="4389120"/>
            <a:ext cx="10698480" cy="777240"/>
          </a:xfrm>
          <a:prstGeom prst="rect">
            <a:avLst/>
          </a:prstGeom>
          <a:solidFill>
            <a:srgbClr val="F8F8F8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1371600" y="4434840"/>
            <a:ext cx="10424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Authentication error</a:t>
            </a:r>
            <a:endParaRPr lang="en-US" sz="1400" dirty="0"/>
          </a:p>
        </p:txBody>
      </p:sp>
      <p:sp>
        <p:nvSpPr>
          <p:cNvPr id="28" name="Text 26"/>
          <p:cNvSpPr/>
          <p:nvPr/>
        </p:nvSpPr>
        <p:spPr>
          <a:xfrm>
            <a:off x="1371600" y="4800600"/>
            <a:ext cx="10424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→ Token 复制错 (前后空格 / 漏字符)  ·  或 settings.json 不是合法 JSON (缺逗号)</a:t>
            </a:r>
            <a:endParaRPr lang="en-US" sz="1200" dirty="0"/>
          </a:p>
        </p:txBody>
      </p:sp>
      <p:sp>
        <p:nvSpPr>
          <p:cNvPr id="29" name="Shape 27"/>
          <p:cNvSpPr/>
          <p:nvPr/>
        </p:nvSpPr>
        <p:spPr>
          <a:xfrm>
            <a:off x="548640" y="5257800"/>
            <a:ext cx="548640" cy="777240"/>
          </a:xfrm>
          <a:prstGeom prst="rect">
            <a:avLst/>
          </a:prstGeom>
          <a:solidFill>
            <a:srgbClr val="F96167"/>
          </a:solidFill>
          <a:ln/>
        </p:spPr>
      </p:sp>
      <p:sp>
        <p:nvSpPr>
          <p:cNvPr id="30" name="Text 28"/>
          <p:cNvSpPr/>
          <p:nvPr/>
        </p:nvSpPr>
        <p:spPr>
          <a:xfrm>
            <a:off x="548640" y="5257800"/>
            <a:ext cx="5486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Q5</a:t>
            </a:r>
            <a:endParaRPr lang="en-US" sz="1400" dirty="0"/>
          </a:p>
        </p:txBody>
      </p:sp>
      <p:sp>
        <p:nvSpPr>
          <p:cNvPr id="31" name="Shape 29"/>
          <p:cNvSpPr/>
          <p:nvPr/>
        </p:nvSpPr>
        <p:spPr>
          <a:xfrm>
            <a:off x="1188720" y="5257800"/>
            <a:ext cx="10698480" cy="777240"/>
          </a:xfrm>
          <a:prstGeom prst="rect">
            <a:avLst/>
          </a:prstGeom>
          <a:solidFill>
            <a:srgbClr val="F8F8F8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1371600" y="5303520"/>
            <a:ext cx="10424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npm install 卡住不动</a:t>
            </a:r>
            <a:endParaRPr lang="en-US" sz="1400" dirty="0"/>
          </a:p>
        </p:txBody>
      </p:sp>
      <p:sp>
        <p:nvSpPr>
          <p:cNvPr id="33" name="Text 31"/>
          <p:cNvSpPr/>
          <p:nvPr/>
        </p:nvSpPr>
        <p:spPr>
          <a:xfrm>
            <a:off x="1371600" y="5669280"/>
            <a:ext cx="10424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→ 国内 npm 慢 · 加 --registry=https://registry.npmmirror.com</a:t>
            </a:r>
            <a:endParaRPr lang="en-US" sz="1200" dirty="0"/>
          </a:p>
        </p:txBody>
      </p:sp>
      <p:sp>
        <p:nvSpPr>
          <p:cNvPr id="34" name="Shape 32"/>
          <p:cNvSpPr/>
          <p:nvPr/>
        </p:nvSpPr>
        <p:spPr>
          <a:xfrm>
            <a:off x="548640" y="6263640"/>
            <a:ext cx="11338560" cy="365760"/>
          </a:xfrm>
          <a:prstGeom prst="rect">
            <a:avLst/>
          </a:prstGeom>
          <a:solidFill>
            <a:srgbClr val="2F3C7E"/>
          </a:solidFill>
          <a:ln/>
        </p:spPr>
      </p:sp>
      <p:sp>
        <p:nvSpPr>
          <p:cNvPr id="35" name="Text 33"/>
          <p:cNvSpPr/>
          <p:nvPr/>
        </p:nvSpPr>
        <p:spPr>
          <a:xfrm>
            <a:off x="548640" y="6263640"/>
            <a:ext cx="113385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00" b="1" i="1" dirty="0">
                <a:solidFill>
                  <a:srgbClr val="F9E79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90% 装机失败 = 上面这 5 条之一 · 截图整个终端窗口发群最快定位</a:t>
            </a:r>
            <a:endParaRPr lang="en-US" sz="13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2F3C7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640080"/>
            <a:ext cx="10972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6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第一周到这里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548640" y="1371600"/>
            <a:ext cx="731520" cy="73152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4" name="Shape 2"/>
          <p:cNvSpPr/>
          <p:nvPr/>
        </p:nvSpPr>
        <p:spPr>
          <a:xfrm>
            <a:off x="548640" y="1828800"/>
            <a:ext cx="5486400" cy="4206240"/>
          </a:xfrm>
          <a:prstGeom prst="rect">
            <a:avLst/>
          </a:prstGeom>
          <a:solidFill>
            <a:srgbClr val="1F2A5E"/>
          </a:solidFill>
          <a:ln w="25400">
            <a:solidFill>
              <a:srgbClr val="F96167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548640" y="1828800"/>
            <a:ext cx="5486400" cy="548640"/>
          </a:xfrm>
          <a:prstGeom prst="rect">
            <a:avLst/>
          </a:prstGeom>
          <a:solidFill>
            <a:srgbClr val="F96167"/>
          </a:solidFill>
          <a:ln/>
        </p:spPr>
      </p:sp>
      <p:sp>
        <p:nvSpPr>
          <p:cNvPr id="6" name="Text 4"/>
          <p:cNvSpPr/>
          <p:nvPr/>
        </p:nvSpPr>
        <p:spPr>
          <a:xfrm>
            <a:off x="548640" y="1828800"/>
            <a:ext cx="5486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✅  第 1 周 · 你已经会的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4937760" cy="3291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spcAft>
                <a:spcPts val="400"/>
              </a:spcAft>
              <a:buNone/>
            </a:pPr>
            <a:r>
              <a:rPr lang="en-US" sz="1400" b="1" dirty="0">
                <a:solidFill>
                  <a:srgbClr val="F9E79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L01 </a:t>
            </a:r>
            <a:pPr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知道 CC 是「动手 AI」</a:t>
            </a:r>
            <a:endParaRPr lang="en-US" sz="1400" dirty="0"/>
          </a:p>
          <a:p>
            <a:pPr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    </a:t>
            </a:r>
            <a:pPr indent="0" marL="0">
              <a:spcAft>
                <a:spcPts val="400"/>
              </a:spcAft>
              <a:buNone/>
            </a:pPr>
            <a:r>
              <a:rPr lang="en-US" sz="1200" dirty="0">
                <a:solidFill>
                  <a:srgbClr val="B0BCD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理解元工具 / LLM Loop / Harness 3 个心法</a:t>
            </a:r>
            <a:endParaRPr lang="en-US" sz="1400" dirty="0"/>
          </a:p>
          <a:p>
            <a:pPr indent="0" marL="0">
              <a:spcAft>
                <a:spcPts val="400"/>
              </a:spcAft>
              <a:buNone/>
            </a:pPr>
            <a:r>
              <a:rPr lang="en-US" sz="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 </a:t>
            </a:r>
            <a:endParaRPr lang="en-US" sz="1400" dirty="0"/>
          </a:p>
          <a:p>
            <a:pPr indent="0" marL="0">
              <a:spcAft>
                <a:spcPts val="400"/>
              </a:spcAft>
              <a:buNone/>
            </a:pPr>
            <a:r>
              <a:rPr lang="en-US" sz="1400" b="1" dirty="0">
                <a:solidFill>
                  <a:srgbClr val="F9E79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L01 </a:t>
            </a:r>
            <a:pPr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4 种权限模式 · Shift+Tab 切换</a:t>
            </a:r>
            <a:endParaRPr lang="en-US" sz="1400" dirty="0"/>
          </a:p>
          <a:p>
            <a:pPr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    </a:t>
            </a:r>
            <a:pPr indent="0" marL="0">
              <a:spcAft>
                <a:spcPts val="400"/>
              </a:spcAft>
              <a:buNone/>
            </a:pPr>
            <a:r>
              <a:rPr lang="en-US" sz="1200" dirty="0">
                <a:solidFill>
                  <a:srgbClr val="B0BCD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知道自己属于 4 类身份哪类 · CC 能帮你干啥</a:t>
            </a:r>
            <a:endParaRPr lang="en-US" sz="1400" dirty="0"/>
          </a:p>
          <a:p>
            <a:pPr indent="0" marL="0">
              <a:spcAft>
                <a:spcPts val="400"/>
              </a:spcAft>
              <a:buNone/>
            </a:pPr>
            <a:r>
              <a:rPr lang="en-US" sz="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 </a:t>
            </a:r>
            <a:endParaRPr lang="en-US" sz="1400" dirty="0"/>
          </a:p>
          <a:p>
            <a:pPr indent="0" marL="0">
              <a:spcAft>
                <a:spcPts val="400"/>
              </a:spcAft>
              <a:buNone/>
            </a:pPr>
            <a:r>
              <a:rPr lang="en-US" sz="1400" b="1" dirty="0">
                <a:solidFill>
                  <a:srgbClr val="F9E79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L02 </a:t>
            </a:r>
            <a:pPr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自己电脑跑通 CC</a:t>
            </a:r>
            <a:endParaRPr lang="en-US" sz="1400" dirty="0"/>
          </a:p>
          <a:p>
            <a:pPr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    </a:t>
            </a:r>
            <a:pPr indent="0" marL="0">
              <a:spcAft>
                <a:spcPts val="400"/>
              </a:spcAft>
              <a:buNone/>
            </a:pPr>
            <a:r>
              <a:rPr lang="en-US" sz="1200" dirty="0">
                <a:solidFill>
                  <a:srgbClr val="B0BCD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settings.json 三件套 · 知道在哪 · 知道怎么改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6400800" y="1828800"/>
            <a:ext cx="5486400" cy="4206240"/>
          </a:xfrm>
          <a:prstGeom prst="rect">
            <a:avLst/>
          </a:prstGeom>
          <a:solidFill>
            <a:srgbClr val="1F2A5E"/>
          </a:solidFill>
          <a:ln w="25400">
            <a:solidFill>
              <a:srgbClr val="F9E795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6400800" y="1828800"/>
            <a:ext cx="5486400" cy="548640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10" name="Text 8"/>
          <p:cNvSpPr/>
          <p:nvPr/>
        </p:nvSpPr>
        <p:spPr>
          <a:xfrm>
            <a:off x="6400800" y="1828800"/>
            <a:ext cx="5486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🚀  第 2 周 · 接下来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6675120" y="2560320"/>
            <a:ext cx="4937760" cy="3291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spcAft>
                <a:spcPts val="400"/>
              </a:spcAft>
              <a:buNone/>
            </a:pPr>
            <a:r>
              <a:rPr lang="en-US" sz="1400" b="1" dirty="0">
                <a:solidFill>
                  <a:srgbClr val="F9E79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L03 </a:t>
            </a:r>
            <a:pPr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派活心法 · 让 CC 不失忆</a:t>
            </a:r>
            <a:endParaRPr lang="en-US" sz="1400" dirty="0"/>
          </a:p>
          <a:p>
            <a:pPr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    </a:t>
            </a:r>
            <a:pPr indent="0" marL="0">
              <a:spcAft>
                <a:spcPts val="400"/>
              </a:spcAft>
              <a:buNone/>
            </a:pPr>
            <a:r>
              <a:rPr lang="en-US" sz="1200" dirty="0">
                <a:solidFill>
                  <a:srgbClr val="B0BCD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handoff.md 4 段法 · Git 兜底</a:t>
            </a:r>
            <a:endParaRPr lang="en-US" sz="1400" dirty="0"/>
          </a:p>
          <a:p>
            <a:pPr indent="0" marL="0">
              <a:spcAft>
                <a:spcPts val="400"/>
              </a:spcAft>
              <a:buNone/>
            </a:pPr>
            <a:r>
              <a:rPr lang="en-US" sz="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 </a:t>
            </a:r>
            <a:endParaRPr lang="en-US" sz="1400" dirty="0"/>
          </a:p>
          <a:p>
            <a:pPr indent="0" marL="0">
              <a:spcAft>
                <a:spcPts val="400"/>
              </a:spcAft>
              <a:buNone/>
            </a:pPr>
            <a:r>
              <a:rPr lang="en-US" sz="1400" b="1" dirty="0">
                <a:solidFill>
                  <a:srgbClr val="F9E79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L04 </a:t>
            </a:r>
            <a:pPr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把工作习惯固化进 CC</a:t>
            </a:r>
            <a:endParaRPr lang="en-US" sz="1400" dirty="0"/>
          </a:p>
          <a:p>
            <a:pPr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    </a:t>
            </a:r>
            <a:pPr indent="0" marL="0">
              <a:spcAft>
                <a:spcPts val="400"/>
              </a:spcAft>
              <a:buNone/>
            </a:pPr>
            <a:r>
              <a:rPr lang="en-US" sz="1200" dirty="0">
                <a:solidFill>
                  <a:srgbClr val="B0BCD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CLAUDE.md + Auto Memory</a:t>
            </a:r>
            <a:endParaRPr lang="en-US" sz="1400" dirty="0"/>
          </a:p>
          <a:p>
            <a:pPr indent="0" marL="0">
              <a:spcAft>
                <a:spcPts val="400"/>
              </a:spcAft>
              <a:buNone/>
            </a:pPr>
            <a:r>
              <a:rPr lang="en-US" sz="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 </a:t>
            </a:r>
            <a:endParaRPr lang="en-US" sz="1400" dirty="0"/>
          </a:p>
          <a:p>
            <a:pPr indent="0" marL="0">
              <a:spcAft>
                <a:spcPts val="400"/>
              </a:spcAft>
              <a:buNone/>
            </a:pPr>
            <a:r>
              <a:rPr lang="en-US" sz="1400" b="1" dirty="0">
                <a:solidFill>
                  <a:srgbClr val="F9E79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💡 </a:t>
            </a:r>
            <a:pPr indent="0" marL="0">
              <a:spcAft>
                <a:spcPts val="400"/>
              </a:spcAft>
              <a:buNone/>
            </a:pPr>
            <a:r>
              <a:rPr lang="en-US" sz="1400" b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本周不练，下周接不上</a:t>
            </a:r>
            <a:endParaRPr lang="en-US" sz="1400" dirty="0"/>
          </a:p>
          <a:p>
            <a:pPr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    </a:t>
            </a:r>
            <a:pPr indent="0" marL="0">
              <a:spcAft>
                <a:spcPts val="400"/>
              </a:spcAft>
              <a:buNone/>
            </a:pPr>
            <a:r>
              <a:rPr lang="en-US" sz="1200" dirty="0">
                <a:solidFill>
                  <a:srgbClr val="B0BCD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回家把 CC 跟你电脑上某个真实需求结合一下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0" y="6263640"/>
            <a:ext cx="12161520" cy="594360"/>
          </a:xfrm>
          <a:prstGeom prst="rect">
            <a:avLst/>
          </a:prstGeom>
          <a:solidFill>
            <a:srgbClr val="F96167"/>
          </a:solidFill>
          <a:ln/>
        </p:spPr>
      </p:sp>
      <p:sp>
        <p:nvSpPr>
          <p:cNvPr id="13" name="Text 11"/>
          <p:cNvSpPr/>
          <p:nvPr/>
        </p:nvSpPr>
        <p:spPr>
          <a:xfrm>
            <a:off x="548640" y="6263640"/>
            <a:ext cx="113385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i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会描述需求，比会任何工具都重要</a:t>
            </a:r>
            <a:endParaRPr lang="en-US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D:\project\learn_ai\decks\w1\images\02_voice_comman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59436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943600" y="0"/>
            <a:ext cx="6217920" cy="6858000"/>
          </a:xfrm>
          <a:prstGeom prst="rect">
            <a:avLst/>
          </a:prstGeom>
          <a:solidFill>
            <a:srgbClr val="F8F8F8"/>
          </a:solidFill>
          <a:ln/>
        </p:spPr>
      </p:sp>
      <p:sp>
        <p:nvSpPr>
          <p:cNvPr id="4" name="Shape 1"/>
          <p:cNvSpPr/>
          <p:nvPr/>
        </p:nvSpPr>
        <p:spPr>
          <a:xfrm>
            <a:off x="6400800" y="1097280"/>
            <a:ext cx="1097280" cy="365760"/>
          </a:xfrm>
          <a:prstGeom prst="rect">
            <a:avLst/>
          </a:prstGeom>
          <a:solidFill>
            <a:srgbClr val="F96167"/>
          </a:solidFill>
          <a:ln/>
        </p:spPr>
      </p:sp>
      <p:sp>
        <p:nvSpPr>
          <p:cNvPr id="5" name="Text 2"/>
          <p:cNvSpPr/>
          <p:nvPr/>
        </p:nvSpPr>
        <p:spPr>
          <a:xfrm>
            <a:off x="6400800" y="1097280"/>
            <a:ext cx="10972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L01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6400800" y="1691640"/>
            <a:ext cx="54864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40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Claude Code 概览</a:t>
            </a:r>
            <a:endParaRPr lang="en-US" sz="4000" dirty="0"/>
          </a:p>
        </p:txBody>
      </p:sp>
      <p:sp>
        <p:nvSpPr>
          <p:cNvPr id="7" name="Text 4"/>
          <p:cNvSpPr/>
          <p:nvPr/>
        </p:nvSpPr>
        <p:spPr>
          <a:xfrm>
            <a:off x="6400800" y="2560320"/>
            <a:ext cx="5486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000" dirty="0">
                <a:solidFill>
                  <a:srgbClr val="47556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定位、能力与 4 种权限模式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6400800" y="3291840"/>
            <a:ext cx="548640" cy="45720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9" name="Text 6"/>
          <p:cNvSpPr/>
          <p:nvPr/>
        </p:nvSpPr>
        <p:spPr>
          <a:xfrm>
            <a:off x="6400800" y="3566160"/>
            <a:ext cx="5303520" cy="274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800" b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✦ 一句话差异</a:t>
            </a:r>
            <a:endParaRPr lang="en-US" sz="1800" dirty="0"/>
          </a:p>
          <a:p>
            <a:pPr indent="0" marL="0">
              <a:buNone/>
            </a:pPr>
            <a:r>
              <a:rPr lang="en-US" sz="16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ChatGPT 只会说，CC 直接动你的电脑</a:t>
            </a:r>
            <a:endParaRPr lang="en-US" sz="1800" dirty="0"/>
          </a:p>
          <a:p>
            <a:pPr indent="0" marL="0">
              <a:buNone/>
            </a:pPr>
            <a:r>
              <a:rPr lang="en-US" sz="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 </a:t>
            </a:r>
            <a:endParaRPr lang="en-US" sz="1800" dirty="0"/>
          </a:p>
          <a:p>
            <a:pPr indent="0" marL="0">
              <a:buNone/>
            </a:pPr>
            <a:r>
              <a:rPr lang="en-US" sz="1800" b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✦ CC 是元工具</a:t>
            </a:r>
            <a:endParaRPr lang="en-US" sz="1800" dirty="0"/>
          </a:p>
          <a:p>
            <a:pPr indent="0" marL="0">
              <a:buNone/>
            </a:pPr>
            <a:r>
              <a:rPr lang="en-US" sz="16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学会一次 · 想要啥就做啥</a:t>
            </a:r>
            <a:endParaRPr lang="en-US" sz="1800" dirty="0"/>
          </a:p>
          <a:p>
            <a:pPr indent="0" marL="0">
              <a:buNone/>
            </a:pPr>
            <a:r>
              <a:rPr lang="en-US" sz="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 </a:t>
            </a:r>
            <a:endParaRPr lang="en-US" sz="1800" dirty="0"/>
          </a:p>
          <a:p>
            <a:pPr indent="0" marL="0">
              <a:buNone/>
            </a:pPr>
            <a:r>
              <a:rPr lang="en-US" sz="1800" b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✦ 4 种权限模式</a:t>
            </a:r>
            <a:endParaRPr lang="en-US" sz="1800" dirty="0"/>
          </a:p>
          <a:p>
            <a:pPr indent="0" marL="0">
              <a:buNone/>
            </a:pPr>
            <a:r>
              <a:rPr lang="en-US" sz="16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Shift+Tab 循环切换 · 记住这个快捷键</a:t>
            </a:r>
            <a:endParaRPr lang="en-US" sz="1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2400" y="182880"/>
            <a:ext cx="4297680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20000" b="1" dirty="0">
                <a:solidFill>
                  <a:srgbClr val="F4F4F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L01</a:t>
            </a:r>
            <a:endParaRPr lang="en-US" sz="20000" dirty="0"/>
          </a:p>
        </p:txBody>
      </p:sp>
      <p:sp>
        <p:nvSpPr>
          <p:cNvPr id="3" name="Shape 1"/>
          <p:cNvSpPr/>
          <p:nvPr/>
        </p:nvSpPr>
        <p:spPr>
          <a:xfrm>
            <a:off x="548640" y="411480"/>
            <a:ext cx="457200" cy="54864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4" name="Text 2"/>
          <p:cNvSpPr/>
          <p:nvPr/>
        </p:nvSpPr>
        <p:spPr>
          <a:xfrm>
            <a:off x="548640" y="50292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spc="400" kern="0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L01 · 核心差异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48640" y="777240"/>
            <a:ext cx="111556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ChatGPT 只会「说」 vs CC 直接「做」</a:t>
            </a:r>
            <a:endParaRPr lang="en-US" sz="3000" dirty="0"/>
          </a:p>
        </p:txBody>
      </p:sp>
      <p:sp>
        <p:nvSpPr>
          <p:cNvPr id="6" name="Shape 4"/>
          <p:cNvSpPr/>
          <p:nvPr/>
        </p:nvSpPr>
        <p:spPr>
          <a:xfrm>
            <a:off x="11475720" y="365760"/>
            <a:ext cx="201168" cy="201168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7" name="Shape 5"/>
          <p:cNvSpPr/>
          <p:nvPr/>
        </p:nvSpPr>
        <p:spPr>
          <a:xfrm>
            <a:off x="11777472" y="384048"/>
            <a:ext cx="164592" cy="164592"/>
          </a:xfrm>
          <a:prstGeom prst="rtTriangle">
            <a:avLst/>
          </a:prstGeom>
          <a:solidFill>
            <a:srgbClr val="F9E795"/>
          </a:solidFill>
          <a:ln/>
        </p:spPr>
      </p:sp>
      <p:sp>
        <p:nvSpPr>
          <p:cNvPr id="8" name="Shape 6"/>
          <p:cNvSpPr/>
          <p:nvPr/>
        </p:nvSpPr>
        <p:spPr>
          <a:xfrm>
            <a:off x="12006072" y="438912"/>
            <a:ext cx="73152" cy="73152"/>
          </a:xfrm>
          <a:prstGeom prst="ellipse">
            <a:avLst/>
          </a:prstGeom>
          <a:solidFill>
            <a:srgbClr val="2F3C7E"/>
          </a:solidFill>
          <a:ln/>
        </p:spPr>
      </p:sp>
      <p:sp>
        <p:nvSpPr>
          <p:cNvPr id="9" name="Text 7"/>
          <p:cNvSpPr/>
          <p:nvPr/>
        </p:nvSpPr>
        <p:spPr>
          <a:xfrm>
            <a:off x="548640" y="141732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dirty="0">
                <a:solidFill>
                  <a:srgbClr val="47556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一句话讲清 · ChatGPT 是嘴炮 AI，CC 是动手 AI</a:t>
            </a:r>
            <a:endParaRPr lang="en-US" sz="1400" dirty="0"/>
          </a:p>
        </p:txBody>
      </p:sp>
      <p:sp>
        <p:nvSpPr>
          <p:cNvPr id="10" name="Shape 8"/>
          <p:cNvSpPr/>
          <p:nvPr/>
        </p:nvSpPr>
        <p:spPr>
          <a:xfrm>
            <a:off x="548640" y="2011680"/>
            <a:ext cx="5486400" cy="4023360"/>
          </a:xfrm>
          <a:prstGeom prst="rect">
            <a:avLst/>
          </a:prstGeom>
          <a:solidFill>
            <a:srgbClr val="F8F8F8"/>
          </a:solidFill>
          <a:ln w="12700">
            <a:solidFill>
              <a:srgbClr val="E5E7EB"/>
            </a:solidFill>
            <a:prstDash val="solid"/>
          </a:ln>
          <a:effectLst>
            <a:outerShdw sx="100000" sy="100000" kx="0" ky="0" algn="bl" rotWithShape="0" blurRad="101600" dist="25400" dir="5400000">
              <a:srgbClr val="000000">
                <a:alpha val="8000"/>
              </a:srgbClr>
            </a:outerShdw>
          </a:effectLst>
        </p:spPr>
      </p:sp>
      <p:sp>
        <p:nvSpPr>
          <p:cNvPr id="11" name="Shape 9"/>
          <p:cNvSpPr/>
          <p:nvPr/>
        </p:nvSpPr>
        <p:spPr>
          <a:xfrm>
            <a:off x="548640" y="2011680"/>
            <a:ext cx="5486400" cy="548640"/>
          </a:xfrm>
          <a:prstGeom prst="rect">
            <a:avLst/>
          </a:prstGeom>
          <a:solidFill>
            <a:srgbClr val="475569"/>
          </a:solidFill>
          <a:ln/>
        </p:spPr>
      </p:sp>
      <p:sp>
        <p:nvSpPr>
          <p:cNvPr id="12" name="Text 10"/>
          <p:cNvSpPr/>
          <p:nvPr/>
        </p:nvSpPr>
        <p:spPr>
          <a:xfrm>
            <a:off x="548640" y="2011680"/>
            <a:ext cx="5486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ChatGPT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914400" y="2788920"/>
            <a:ext cx="47548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i="1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只「说」 · 给你文字 / 代码 / 方案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914400" y="3383280"/>
            <a:ext cx="4754880" cy="2377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spcAft>
                <a:spcPts val="1200"/>
              </a:spcAft>
              <a:buNone/>
            </a:pPr>
            <a:r>
              <a:rPr lang="en-US" sz="1400" b="1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● 你问，它答</a:t>
            </a:r>
            <a:endParaRPr lang="en-US" sz="1400" dirty="0"/>
          </a:p>
          <a:p>
            <a:pPr indent="0" marL="0">
              <a:spcAft>
                <a:spcPts val="1200"/>
              </a:spcAft>
              <a:buNone/>
            </a:pPr>
            <a:r>
              <a:rPr lang="en-US" sz="14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● 给你代码 → 你自己复制去用</a:t>
            </a:r>
            <a:endParaRPr lang="en-US" sz="1400" dirty="0"/>
          </a:p>
          <a:p>
            <a:pPr indent="0" marL="0">
              <a:spcAft>
                <a:spcPts val="1200"/>
              </a:spcAft>
              <a:buNone/>
            </a:pPr>
            <a:r>
              <a:rPr lang="en-US" sz="14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● 报错 → 你自己读自己改</a:t>
            </a:r>
            <a:endParaRPr lang="en-US" sz="1400" dirty="0"/>
          </a:p>
          <a:p>
            <a:pPr indent="0" marL="0">
              <a:spcAft>
                <a:spcPts val="1200"/>
              </a:spcAft>
              <a:buNone/>
            </a:pPr>
            <a:r>
              <a:rPr lang="en-US" sz="14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● 装软件 → 你自己去官网下载</a:t>
            </a: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6309360" y="2011680"/>
            <a:ext cx="5486400" cy="4023360"/>
          </a:xfrm>
          <a:prstGeom prst="rect">
            <a:avLst/>
          </a:prstGeom>
          <a:solidFill>
            <a:srgbClr val="FFFFFF"/>
          </a:solidFill>
          <a:ln w="25400">
            <a:solidFill>
              <a:srgbClr val="F96167"/>
            </a:solidFill>
            <a:prstDash val="solid"/>
          </a:ln>
          <a:effectLst>
            <a:outerShdw sx="100000" sy="100000" kx="0" ky="0" algn="bl" rotWithShape="0" blurRad="152400" dist="38100" dir="5400000">
              <a:srgbClr val="F96167">
                <a:alpha val="15000"/>
              </a:srgbClr>
            </a:outerShdw>
          </a:effectLst>
        </p:spPr>
      </p:sp>
      <p:sp>
        <p:nvSpPr>
          <p:cNvPr id="16" name="Shape 14"/>
          <p:cNvSpPr/>
          <p:nvPr/>
        </p:nvSpPr>
        <p:spPr>
          <a:xfrm>
            <a:off x="6309360" y="2011680"/>
            <a:ext cx="5486400" cy="548640"/>
          </a:xfrm>
          <a:prstGeom prst="rect">
            <a:avLst/>
          </a:prstGeom>
          <a:solidFill>
            <a:srgbClr val="F96167"/>
          </a:solidFill>
          <a:ln/>
        </p:spPr>
      </p:sp>
      <p:sp>
        <p:nvSpPr>
          <p:cNvPr id="17" name="Text 15"/>
          <p:cNvSpPr/>
          <p:nvPr/>
        </p:nvSpPr>
        <p:spPr>
          <a:xfrm>
            <a:off x="6309360" y="2011680"/>
            <a:ext cx="5486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Claude Code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6675120" y="2788920"/>
            <a:ext cx="47548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i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直接「做」 · 自己接管你的电脑</a:t>
            </a:r>
            <a:endParaRPr lang="en-US" sz="1500" dirty="0"/>
          </a:p>
        </p:txBody>
      </p:sp>
      <p:sp>
        <p:nvSpPr>
          <p:cNvPr id="19" name="Text 17"/>
          <p:cNvSpPr/>
          <p:nvPr/>
        </p:nvSpPr>
        <p:spPr>
          <a:xfrm>
            <a:off x="6675120" y="3383280"/>
            <a:ext cx="4754880" cy="2377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spcAft>
                <a:spcPts val="1200"/>
              </a:spcAft>
              <a:buNone/>
            </a:pPr>
            <a:r>
              <a:rPr lang="en-US" sz="1400" b="1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★ 你说，它干</a:t>
            </a:r>
            <a:endParaRPr lang="en-US" sz="1400" dirty="0"/>
          </a:p>
          <a:p>
            <a:pPr indent="0" marL="0">
              <a:spcAft>
                <a:spcPts val="1200"/>
              </a:spcAft>
              <a:buNone/>
            </a:pPr>
            <a:r>
              <a:rPr lang="en-US" sz="14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★ 自己写代码 + 自己跑起来</a:t>
            </a:r>
            <a:endParaRPr lang="en-US" sz="1400" dirty="0"/>
          </a:p>
          <a:p>
            <a:pPr indent="0" marL="0">
              <a:spcAft>
                <a:spcPts val="1200"/>
              </a:spcAft>
              <a:buNone/>
            </a:pPr>
            <a:r>
              <a:rPr lang="en-US" sz="14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★ 报错 → 自己读自己定位自己修</a:t>
            </a:r>
            <a:endParaRPr lang="en-US" sz="1400" dirty="0"/>
          </a:p>
          <a:p>
            <a:pPr indent="0" marL="0">
              <a:spcAft>
                <a:spcPts val="1200"/>
              </a:spcAft>
              <a:buNone/>
            </a:pPr>
            <a:r>
              <a:rPr lang="en-US" sz="14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★ 装软件 → 直接 winget / brew 装好</a:t>
            </a:r>
            <a:endParaRPr lang="en-US" sz="1400" dirty="0"/>
          </a:p>
        </p:txBody>
      </p:sp>
      <p:sp>
        <p:nvSpPr>
          <p:cNvPr id="20" name="Shape 18"/>
          <p:cNvSpPr/>
          <p:nvPr/>
        </p:nvSpPr>
        <p:spPr>
          <a:xfrm>
            <a:off x="548640" y="6263640"/>
            <a:ext cx="11338560" cy="365760"/>
          </a:xfrm>
          <a:prstGeom prst="rect">
            <a:avLst/>
          </a:prstGeom>
          <a:solidFill>
            <a:srgbClr val="2F3C7E"/>
          </a:solidFill>
          <a:ln/>
        </p:spPr>
      </p:sp>
      <p:sp>
        <p:nvSpPr>
          <p:cNvPr id="21" name="Text 19"/>
          <p:cNvSpPr/>
          <p:nvPr/>
        </p:nvSpPr>
        <p:spPr>
          <a:xfrm>
            <a:off x="548640" y="6263640"/>
            <a:ext cx="113385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i="1" dirty="0">
                <a:solidFill>
                  <a:srgbClr val="F9E79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「你全程只需要做一件事 —— 用嘴指挥」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2400" y="182880"/>
            <a:ext cx="4297680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20000" b="1" dirty="0">
                <a:solidFill>
                  <a:srgbClr val="F4F4F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L01</a:t>
            </a:r>
            <a:endParaRPr lang="en-US" sz="20000" dirty="0"/>
          </a:p>
        </p:txBody>
      </p:sp>
      <p:sp>
        <p:nvSpPr>
          <p:cNvPr id="3" name="Shape 1"/>
          <p:cNvSpPr/>
          <p:nvPr/>
        </p:nvSpPr>
        <p:spPr>
          <a:xfrm>
            <a:off x="548640" y="411480"/>
            <a:ext cx="457200" cy="54864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4" name="Text 2"/>
          <p:cNvSpPr/>
          <p:nvPr/>
        </p:nvSpPr>
        <p:spPr>
          <a:xfrm>
            <a:off x="548640" y="50292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spc="400" kern="0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L01 · 黑猩猩心法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48640" y="777240"/>
            <a:ext cx="111556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CC 是「元工具」 · 学一次，想要啥就做啥</a:t>
            </a:r>
            <a:endParaRPr lang="en-US" sz="3000" dirty="0"/>
          </a:p>
        </p:txBody>
      </p:sp>
      <p:sp>
        <p:nvSpPr>
          <p:cNvPr id="6" name="Shape 4"/>
          <p:cNvSpPr/>
          <p:nvPr/>
        </p:nvSpPr>
        <p:spPr>
          <a:xfrm>
            <a:off x="11475720" y="365760"/>
            <a:ext cx="201168" cy="201168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7" name="Shape 5"/>
          <p:cNvSpPr/>
          <p:nvPr/>
        </p:nvSpPr>
        <p:spPr>
          <a:xfrm>
            <a:off x="11777472" y="384048"/>
            <a:ext cx="164592" cy="164592"/>
          </a:xfrm>
          <a:prstGeom prst="rtTriangle">
            <a:avLst/>
          </a:prstGeom>
          <a:solidFill>
            <a:srgbClr val="F9E795"/>
          </a:solidFill>
          <a:ln/>
        </p:spPr>
      </p:sp>
      <p:sp>
        <p:nvSpPr>
          <p:cNvPr id="8" name="Shape 6"/>
          <p:cNvSpPr/>
          <p:nvPr/>
        </p:nvSpPr>
        <p:spPr>
          <a:xfrm>
            <a:off x="12006072" y="438912"/>
            <a:ext cx="73152" cy="73152"/>
          </a:xfrm>
          <a:prstGeom prst="ellipse">
            <a:avLst/>
          </a:prstGeom>
          <a:solidFill>
            <a:srgbClr val="2F3C7E"/>
          </a:solidFill>
          <a:ln/>
        </p:spPr>
      </p:sp>
      <p:pic>
        <p:nvPicPr>
          <p:cNvPr id="9" name="Image 0" descr="D:\project\learn_ai\decks\w1\images\04_metatool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548640" y="1691640"/>
            <a:ext cx="5029200" cy="457200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5943600" y="1691640"/>
            <a:ext cx="59436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什么叫「元工具」？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943600" y="2331720"/>
            <a:ext cx="5943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800" i="1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能搭其他工具的工具</a:t>
            </a:r>
            <a:endParaRPr lang="en-US" sz="1800" dirty="0"/>
          </a:p>
        </p:txBody>
      </p:sp>
      <p:sp>
        <p:nvSpPr>
          <p:cNvPr id="12" name="Shape 9"/>
          <p:cNvSpPr/>
          <p:nvPr/>
        </p:nvSpPr>
        <p:spPr>
          <a:xfrm>
            <a:off x="5943600" y="2926080"/>
            <a:ext cx="365760" cy="36576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13" name="Text 10"/>
          <p:cNvSpPr/>
          <p:nvPr/>
        </p:nvSpPr>
        <p:spPr>
          <a:xfrm>
            <a:off x="5943600" y="3154680"/>
            <a:ext cx="59436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spcAft>
                <a:spcPts val="800"/>
              </a:spcAft>
              <a:buNone/>
            </a:pPr>
            <a:r>
              <a:rPr lang="en-US" sz="16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● 做网站</a:t>
            </a:r>
            <a:endParaRPr lang="en-US" sz="1600" dirty="0"/>
          </a:p>
          <a:p>
            <a:pPr indent="0" marL="0">
              <a:spcAft>
                <a:spcPts val="800"/>
              </a:spcAft>
              <a:buNone/>
            </a:pPr>
            <a:r>
              <a:rPr lang="en-US" sz="16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● 搭自动化工作流</a:t>
            </a:r>
            <a:endParaRPr lang="en-US" sz="1600" dirty="0"/>
          </a:p>
          <a:p>
            <a:pPr indent="0" marL="0">
              <a:spcAft>
                <a:spcPts val="800"/>
              </a:spcAft>
              <a:buNone/>
            </a:pPr>
            <a:r>
              <a:rPr lang="en-US" sz="16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● 整理文件</a:t>
            </a:r>
            <a:endParaRPr lang="en-US" sz="1600" dirty="0"/>
          </a:p>
          <a:p>
            <a:pPr indent="0" marL="0">
              <a:spcAft>
                <a:spcPts val="800"/>
              </a:spcAft>
              <a:buNone/>
            </a:pPr>
            <a:r>
              <a:rPr lang="en-US" sz="16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● 视频改格式 · 修图剪辑</a:t>
            </a:r>
            <a:endParaRPr lang="en-US" sz="1600" dirty="0"/>
          </a:p>
          <a:p>
            <a:pPr indent="0" marL="0">
              <a:spcAft>
                <a:spcPts val="800"/>
              </a:spcAft>
              <a:buNone/>
            </a:pPr>
            <a:r>
              <a:rPr lang="en-US" sz="16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● 跑日常杂活助手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5943600" y="5486400"/>
            <a:ext cx="5943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一律一句话搞定 · 不用每出个新需求就学个新工具</a:t>
            </a:r>
            <a:endParaRPr lang="en-US" sz="1400" dirty="0"/>
          </a:p>
        </p:txBody>
      </p:sp>
      <p:sp>
        <p:nvSpPr>
          <p:cNvPr id="15" name="Shape 12"/>
          <p:cNvSpPr/>
          <p:nvPr/>
        </p:nvSpPr>
        <p:spPr>
          <a:xfrm>
            <a:off x="548640" y="6263640"/>
            <a:ext cx="11338560" cy="365760"/>
          </a:xfrm>
          <a:prstGeom prst="rect">
            <a:avLst/>
          </a:prstGeom>
          <a:solidFill>
            <a:srgbClr val="F8F8F8"/>
          </a:solidFill>
          <a:ln/>
        </p:spPr>
      </p:sp>
      <p:sp>
        <p:nvSpPr>
          <p:cNvPr id="16" name="Text 13"/>
          <p:cNvSpPr/>
          <p:nvPr/>
        </p:nvSpPr>
        <p:spPr>
          <a:xfrm>
            <a:off x="548640" y="6263640"/>
            <a:ext cx="113385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200" i="1" dirty="0">
                <a:solidFill>
                  <a:srgbClr val="47556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现在每天新工具越来越多，学一堆零碎工具反而越学越忙 —— 学顶级通用工具，效率才能堆复利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2400" y="182880"/>
            <a:ext cx="4297680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20000" b="1" dirty="0">
                <a:solidFill>
                  <a:srgbClr val="F4F4F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L01</a:t>
            </a:r>
            <a:endParaRPr lang="en-US" sz="20000" dirty="0"/>
          </a:p>
        </p:txBody>
      </p:sp>
      <p:sp>
        <p:nvSpPr>
          <p:cNvPr id="3" name="Shape 1"/>
          <p:cNvSpPr/>
          <p:nvPr/>
        </p:nvSpPr>
        <p:spPr>
          <a:xfrm>
            <a:off x="548640" y="411480"/>
            <a:ext cx="457200" cy="54864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4" name="Text 2"/>
          <p:cNvSpPr/>
          <p:nvPr/>
        </p:nvSpPr>
        <p:spPr>
          <a:xfrm>
            <a:off x="548640" y="50292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spc="400" kern="0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L01 · 大模型循环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48640" y="777240"/>
            <a:ext cx="111556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LLM Loop · Agent 不是聊天机器人的本质</a:t>
            </a:r>
            <a:endParaRPr lang="en-US" sz="3000" dirty="0"/>
          </a:p>
        </p:txBody>
      </p:sp>
      <p:sp>
        <p:nvSpPr>
          <p:cNvPr id="6" name="Shape 4"/>
          <p:cNvSpPr/>
          <p:nvPr/>
        </p:nvSpPr>
        <p:spPr>
          <a:xfrm>
            <a:off x="11475720" y="365760"/>
            <a:ext cx="201168" cy="201168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7" name="Shape 5"/>
          <p:cNvSpPr/>
          <p:nvPr/>
        </p:nvSpPr>
        <p:spPr>
          <a:xfrm>
            <a:off x="11777472" y="384048"/>
            <a:ext cx="164592" cy="164592"/>
          </a:xfrm>
          <a:prstGeom prst="rtTriangle">
            <a:avLst/>
          </a:prstGeom>
          <a:solidFill>
            <a:srgbClr val="F9E795"/>
          </a:solidFill>
          <a:ln/>
        </p:spPr>
      </p:sp>
      <p:sp>
        <p:nvSpPr>
          <p:cNvPr id="8" name="Shape 6"/>
          <p:cNvSpPr/>
          <p:nvPr/>
        </p:nvSpPr>
        <p:spPr>
          <a:xfrm>
            <a:off x="12006072" y="438912"/>
            <a:ext cx="73152" cy="73152"/>
          </a:xfrm>
          <a:prstGeom prst="ellipse">
            <a:avLst/>
          </a:prstGeom>
          <a:solidFill>
            <a:srgbClr val="2F3C7E"/>
          </a:solidFill>
          <a:ln/>
        </p:spPr>
      </p:sp>
      <p:pic>
        <p:nvPicPr>
          <p:cNvPr id="9" name="Image 0" descr="D:\project\learn_ai\decks\w1\images\05_llm_loop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548640" y="1691640"/>
            <a:ext cx="5029200" cy="457200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5943600" y="1691640"/>
            <a:ext cx="5943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800" b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6 步循环 · 跑到任务完成才停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5943600" y="2194560"/>
            <a:ext cx="365760" cy="365760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12" name="Text 9"/>
          <p:cNvSpPr/>
          <p:nvPr/>
        </p:nvSpPr>
        <p:spPr>
          <a:xfrm>
            <a:off x="5943600" y="2194560"/>
            <a:ext cx="365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①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6446520" y="2212848"/>
            <a:ext cx="2743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提示词 + 工具说明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9144000" y="2240280"/>
            <a:ext cx="2743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dirty="0">
                <a:solidFill>
                  <a:srgbClr val="47556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你说什么 + CC 自带哪些手</a:t>
            </a:r>
            <a:endParaRPr lang="en-US" sz="1200" dirty="0"/>
          </a:p>
        </p:txBody>
      </p:sp>
      <p:sp>
        <p:nvSpPr>
          <p:cNvPr id="15" name="Shape 12"/>
          <p:cNvSpPr/>
          <p:nvPr/>
        </p:nvSpPr>
        <p:spPr>
          <a:xfrm>
            <a:off x="5943600" y="2788920"/>
            <a:ext cx="365760" cy="365760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16" name="Text 13"/>
          <p:cNvSpPr/>
          <p:nvPr/>
        </p:nvSpPr>
        <p:spPr>
          <a:xfrm>
            <a:off x="5943600" y="2788920"/>
            <a:ext cx="365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②</a:t>
            </a:r>
            <a:endParaRPr lang="en-US" sz="1400" dirty="0"/>
          </a:p>
        </p:txBody>
      </p:sp>
      <p:sp>
        <p:nvSpPr>
          <p:cNvPr id="17" name="Text 14"/>
          <p:cNvSpPr/>
          <p:nvPr/>
        </p:nvSpPr>
        <p:spPr>
          <a:xfrm>
            <a:off x="6446520" y="2807208"/>
            <a:ext cx="2743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大模型思考下一步</a:t>
            </a:r>
            <a:endParaRPr lang="en-US" sz="1400" dirty="0"/>
          </a:p>
        </p:txBody>
      </p:sp>
      <p:sp>
        <p:nvSpPr>
          <p:cNvPr id="18" name="Text 15"/>
          <p:cNvSpPr/>
          <p:nvPr/>
        </p:nvSpPr>
        <p:spPr>
          <a:xfrm>
            <a:off x="9144000" y="2834640"/>
            <a:ext cx="2743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dirty="0">
                <a:solidFill>
                  <a:srgbClr val="47556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看任务在哪一步，决定下一动作</a:t>
            </a:r>
            <a:endParaRPr lang="en-US" sz="1200" dirty="0"/>
          </a:p>
        </p:txBody>
      </p:sp>
      <p:sp>
        <p:nvSpPr>
          <p:cNvPr id="19" name="Shape 16"/>
          <p:cNvSpPr/>
          <p:nvPr/>
        </p:nvSpPr>
        <p:spPr>
          <a:xfrm>
            <a:off x="5943600" y="3383280"/>
            <a:ext cx="365760" cy="365760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20" name="Text 17"/>
          <p:cNvSpPr/>
          <p:nvPr/>
        </p:nvSpPr>
        <p:spPr>
          <a:xfrm>
            <a:off x="5943600" y="3383280"/>
            <a:ext cx="365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③</a:t>
            </a:r>
            <a:endParaRPr lang="en-US" sz="1400" dirty="0"/>
          </a:p>
        </p:txBody>
      </p:sp>
      <p:sp>
        <p:nvSpPr>
          <p:cNvPr id="21" name="Text 18"/>
          <p:cNvSpPr/>
          <p:nvPr/>
        </p:nvSpPr>
        <p:spPr>
          <a:xfrm>
            <a:off x="6446520" y="3401568"/>
            <a:ext cx="2743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输出工具调用</a:t>
            </a:r>
            <a:endParaRPr lang="en-US" sz="1400" dirty="0"/>
          </a:p>
        </p:txBody>
      </p:sp>
      <p:sp>
        <p:nvSpPr>
          <p:cNvPr id="22" name="Text 19"/>
          <p:cNvSpPr/>
          <p:nvPr/>
        </p:nvSpPr>
        <p:spPr>
          <a:xfrm>
            <a:off x="9144000" y="3429000"/>
            <a:ext cx="2743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dirty="0">
                <a:solidFill>
                  <a:srgbClr val="47556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选哪个工具、传什么参数</a:t>
            </a:r>
            <a:endParaRPr lang="en-US" sz="1200" dirty="0"/>
          </a:p>
        </p:txBody>
      </p:sp>
      <p:sp>
        <p:nvSpPr>
          <p:cNvPr id="23" name="Shape 20"/>
          <p:cNvSpPr/>
          <p:nvPr/>
        </p:nvSpPr>
        <p:spPr>
          <a:xfrm>
            <a:off x="5943600" y="3977640"/>
            <a:ext cx="365760" cy="365760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24" name="Text 21"/>
          <p:cNvSpPr/>
          <p:nvPr/>
        </p:nvSpPr>
        <p:spPr>
          <a:xfrm>
            <a:off x="5943600" y="3977640"/>
            <a:ext cx="365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④</a:t>
            </a:r>
            <a:endParaRPr lang="en-US" sz="1400" dirty="0"/>
          </a:p>
        </p:txBody>
      </p:sp>
      <p:sp>
        <p:nvSpPr>
          <p:cNvPr id="25" name="Text 22"/>
          <p:cNvSpPr/>
          <p:nvPr/>
        </p:nvSpPr>
        <p:spPr>
          <a:xfrm>
            <a:off x="6446520" y="3995928"/>
            <a:ext cx="2743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Agent 程序执行</a:t>
            </a:r>
            <a:endParaRPr lang="en-US" sz="1400" dirty="0"/>
          </a:p>
        </p:txBody>
      </p:sp>
      <p:sp>
        <p:nvSpPr>
          <p:cNvPr id="26" name="Text 23"/>
          <p:cNvSpPr/>
          <p:nvPr/>
        </p:nvSpPr>
        <p:spPr>
          <a:xfrm>
            <a:off x="9144000" y="4023360"/>
            <a:ext cx="2743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dirty="0">
                <a:solidFill>
                  <a:srgbClr val="47556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读文件 / 跑命令 / 改代码</a:t>
            </a:r>
            <a:endParaRPr lang="en-US" sz="1200" dirty="0"/>
          </a:p>
        </p:txBody>
      </p:sp>
      <p:sp>
        <p:nvSpPr>
          <p:cNvPr id="27" name="Shape 24"/>
          <p:cNvSpPr/>
          <p:nvPr/>
        </p:nvSpPr>
        <p:spPr>
          <a:xfrm>
            <a:off x="5943600" y="4572000"/>
            <a:ext cx="365760" cy="365760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28" name="Text 25"/>
          <p:cNvSpPr/>
          <p:nvPr/>
        </p:nvSpPr>
        <p:spPr>
          <a:xfrm>
            <a:off x="5943600" y="4572000"/>
            <a:ext cx="365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⑤</a:t>
            </a:r>
            <a:endParaRPr lang="en-US" sz="1400" dirty="0"/>
          </a:p>
        </p:txBody>
      </p:sp>
      <p:sp>
        <p:nvSpPr>
          <p:cNvPr id="29" name="Text 26"/>
          <p:cNvSpPr/>
          <p:nvPr/>
        </p:nvSpPr>
        <p:spPr>
          <a:xfrm>
            <a:off x="6446520" y="4590288"/>
            <a:ext cx="2743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结果回大模型</a:t>
            </a:r>
            <a:endParaRPr lang="en-US" sz="1400" dirty="0"/>
          </a:p>
        </p:txBody>
      </p:sp>
      <p:sp>
        <p:nvSpPr>
          <p:cNvPr id="30" name="Text 27"/>
          <p:cNvSpPr/>
          <p:nvPr/>
        </p:nvSpPr>
        <p:spPr>
          <a:xfrm>
            <a:off x="9144000" y="4617720"/>
            <a:ext cx="2743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dirty="0">
                <a:solidFill>
                  <a:srgbClr val="47556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看结果，是否到位</a:t>
            </a:r>
            <a:endParaRPr lang="en-US" sz="1200" dirty="0"/>
          </a:p>
        </p:txBody>
      </p:sp>
      <p:sp>
        <p:nvSpPr>
          <p:cNvPr id="31" name="Shape 28"/>
          <p:cNvSpPr/>
          <p:nvPr/>
        </p:nvSpPr>
        <p:spPr>
          <a:xfrm>
            <a:off x="5943600" y="5166360"/>
            <a:ext cx="365760" cy="365760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32" name="Text 29"/>
          <p:cNvSpPr/>
          <p:nvPr/>
        </p:nvSpPr>
        <p:spPr>
          <a:xfrm>
            <a:off x="5943600" y="5166360"/>
            <a:ext cx="365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⑥</a:t>
            </a:r>
            <a:endParaRPr lang="en-US" sz="1400" dirty="0"/>
          </a:p>
        </p:txBody>
      </p:sp>
      <p:sp>
        <p:nvSpPr>
          <p:cNvPr id="33" name="Text 30"/>
          <p:cNvSpPr/>
          <p:nvPr/>
        </p:nvSpPr>
        <p:spPr>
          <a:xfrm>
            <a:off x="6446520" y="5184648"/>
            <a:ext cx="2743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再决定下一步</a:t>
            </a:r>
            <a:endParaRPr lang="en-US" sz="1400" dirty="0"/>
          </a:p>
        </p:txBody>
      </p:sp>
      <p:sp>
        <p:nvSpPr>
          <p:cNvPr id="34" name="Text 31"/>
          <p:cNvSpPr/>
          <p:nvPr/>
        </p:nvSpPr>
        <p:spPr>
          <a:xfrm>
            <a:off x="9144000" y="5212080"/>
            <a:ext cx="2743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dirty="0">
                <a:solidFill>
                  <a:srgbClr val="47556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没完 → 回 ② · 完了 → 停</a:t>
            </a:r>
            <a:endParaRPr lang="en-US" sz="1200" dirty="0"/>
          </a:p>
        </p:txBody>
      </p:sp>
      <p:sp>
        <p:nvSpPr>
          <p:cNvPr id="35" name="Shape 32"/>
          <p:cNvSpPr/>
          <p:nvPr/>
        </p:nvSpPr>
        <p:spPr>
          <a:xfrm>
            <a:off x="548640" y="6263640"/>
            <a:ext cx="11338560" cy="365760"/>
          </a:xfrm>
          <a:prstGeom prst="rect">
            <a:avLst/>
          </a:prstGeom>
          <a:solidFill>
            <a:srgbClr val="2F3C7E"/>
          </a:solidFill>
          <a:ln/>
        </p:spPr>
      </p:sp>
      <p:sp>
        <p:nvSpPr>
          <p:cNvPr id="36" name="Text 33"/>
          <p:cNvSpPr/>
          <p:nvPr/>
        </p:nvSpPr>
        <p:spPr>
          <a:xfrm>
            <a:off x="548640" y="6263640"/>
            <a:ext cx="113385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9E79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Agent ≠ 聊天机器人 · Agent 自带「循环」会自己跑下一步</a:t>
            </a:r>
            <a:endParaRPr lang="en-US" sz="1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2400" y="182880"/>
            <a:ext cx="4297680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20000" b="1" dirty="0">
                <a:solidFill>
                  <a:srgbClr val="F4F4F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L01</a:t>
            </a:r>
            <a:endParaRPr lang="en-US" sz="20000" dirty="0"/>
          </a:p>
        </p:txBody>
      </p:sp>
      <p:sp>
        <p:nvSpPr>
          <p:cNvPr id="3" name="Shape 1"/>
          <p:cNvSpPr/>
          <p:nvPr/>
        </p:nvSpPr>
        <p:spPr>
          <a:xfrm>
            <a:off x="548640" y="411480"/>
            <a:ext cx="457200" cy="54864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4" name="Text 2"/>
          <p:cNvSpPr/>
          <p:nvPr/>
        </p:nvSpPr>
        <p:spPr>
          <a:xfrm>
            <a:off x="548640" y="50292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spc="400" kern="0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L01 · 框架工程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48640" y="777240"/>
            <a:ext cx="111556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Harness · 同样的大模型，结果差几倍</a:t>
            </a:r>
            <a:endParaRPr lang="en-US" sz="3000" dirty="0"/>
          </a:p>
        </p:txBody>
      </p:sp>
      <p:sp>
        <p:nvSpPr>
          <p:cNvPr id="6" name="Shape 4"/>
          <p:cNvSpPr/>
          <p:nvPr/>
        </p:nvSpPr>
        <p:spPr>
          <a:xfrm>
            <a:off x="11475720" y="365760"/>
            <a:ext cx="201168" cy="201168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7" name="Shape 5"/>
          <p:cNvSpPr/>
          <p:nvPr/>
        </p:nvSpPr>
        <p:spPr>
          <a:xfrm>
            <a:off x="11777472" y="384048"/>
            <a:ext cx="164592" cy="164592"/>
          </a:xfrm>
          <a:prstGeom prst="rtTriangle">
            <a:avLst/>
          </a:prstGeom>
          <a:solidFill>
            <a:srgbClr val="F9E795"/>
          </a:solidFill>
          <a:ln/>
        </p:spPr>
      </p:sp>
      <p:sp>
        <p:nvSpPr>
          <p:cNvPr id="8" name="Shape 6"/>
          <p:cNvSpPr/>
          <p:nvPr/>
        </p:nvSpPr>
        <p:spPr>
          <a:xfrm>
            <a:off x="12006072" y="438912"/>
            <a:ext cx="73152" cy="73152"/>
          </a:xfrm>
          <a:prstGeom prst="ellipse">
            <a:avLst/>
          </a:prstGeom>
          <a:solidFill>
            <a:srgbClr val="2F3C7E"/>
          </a:solidFill>
          <a:ln/>
        </p:spPr>
      </p:sp>
      <p:pic>
        <p:nvPicPr>
          <p:cNvPr id="9" name="Image 0" descr="D:\project\learn_ai\decks\w1\images\06_harnes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548640" y="1691640"/>
            <a:ext cx="11338560" cy="2926080"/>
          </a:xfrm>
          <a:prstGeom prst="rect">
            <a:avLst/>
          </a:prstGeom>
        </p:spPr>
      </p:pic>
      <p:sp>
        <p:nvSpPr>
          <p:cNvPr id="10" name="Shape 7"/>
          <p:cNvSpPr/>
          <p:nvPr/>
        </p:nvSpPr>
        <p:spPr>
          <a:xfrm>
            <a:off x="548640" y="4800600"/>
            <a:ext cx="5486400" cy="1371600"/>
          </a:xfrm>
          <a:prstGeom prst="rect">
            <a:avLst/>
          </a:prstGeom>
          <a:solidFill>
            <a:srgbClr val="2F3C7E"/>
          </a:solidFill>
          <a:ln/>
        </p:spPr>
      </p:sp>
      <p:sp>
        <p:nvSpPr>
          <p:cNvPr id="11" name="Text 8"/>
          <p:cNvSpPr/>
          <p:nvPr/>
        </p:nvSpPr>
        <p:spPr>
          <a:xfrm>
            <a:off x="822960" y="5029200"/>
            <a:ext cx="493776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800" b="1" dirty="0">
                <a:solidFill>
                  <a:srgbClr val="F9E79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大模型 = 发动机</a:t>
            </a:r>
            <a:endParaRPr lang="en-US" sz="1800" dirty="0"/>
          </a:p>
          <a:p>
            <a:pPr indent="0" marL="0">
              <a:buNone/>
            </a:pPr>
            <a:r>
              <a:rPr lang="en-US" sz="13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F1 引擎装到家用车上，跑不出 F1 性能</a:t>
            </a:r>
            <a:endParaRPr lang="en-US" sz="1800" dirty="0"/>
          </a:p>
        </p:txBody>
      </p:sp>
      <p:sp>
        <p:nvSpPr>
          <p:cNvPr id="12" name="Shape 9"/>
          <p:cNvSpPr/>
          <p:nvPr/>
        </p:nvSpPr>
        <p:spPr>
          <a:xfrm>
            <a:off x="6309360" y="4800600"/>
            <a:ext cx="5486400" cy="1371600"/>
          </a:xfrm>
          <a:prstGeom prst="rect">
            <a:avLst/>
          </a:prstGeom>
          <a:solidFill>
            <a:srgbClr val="F96167"/>
          </a:solidFill>
          <a:ln/>
        </p:spPr>
      </p:sp>
      <p:sp>
        <p:nvSpPr>
          <p:cNvPr id="13" name="Text 10"/>
          <p:cNvSpPr/>
          <p:nvPr/>
        </p:nvSpPr>
        <p:spPr>
          <a:xfrm>
            <a:off x="6583680" y="5029200"/>
            <a:ext cx="493776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Harness = 变速箱 + 底盘 + 方向盘</a:t>
            </a:r>
            <a:endParaRPr lang="en-US" sz="1800" dirty="0"/>
          </a:p>
          <a:p>
            <a:pPr indent="0" marL="0">
              <a:buNone/>
            </a:pPr>
            <a:r>
              <a:rPr lang="en-US" sz="13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决定能不能把发动机的马力压榨出来</a:t>
            </a:r>
            <a:endParaRPr lang="en-US" sz="1800" dirty="0"/>
          </a:p>
        </p:txBody>
      </p:sp>
      <p:sp>
        <p:nvSpPr>
          <p:cNvPr id="14" name="Shape 11"/>
          <p:cNvSpPr/>
          <p:nvPr/>
        </p:nvSpPr>
        <p:spPr>
          <a:xfrm>
            <a:off x="548640" y="6355080"/>
            <a:ext cx="11338560" cy="365760"/>
          </a:xfrm>
          <a:prstGeom prst="rect">
            <a:avLst/>
          </a:prstGeom>
          <a:solidFill>
            <a:srgbClr val="F8F8F8"/>
          </a:solidFill>
          <a:ln/>
        </p:spPr>
      </p:sp>
      <p:sp>
        <p:nvSpPr>
          <p:cNvPr id="15" name="Text 12"/>
          <p:cNvSpPr/>
          <p:nvPr/>
        </p:nvSpPr>
        <p:spPr>
          <a:xfrm>
            <a:off x="548640" y="6355080"/>
            <a:ext cx="113385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00" b="1" i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换 CC 还是换 Codex · 本质上是在换 Harness · 不是在换模型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2400" y="182880"/>
            <a:ext cx="4297680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20000" b="1" dirty="0">
                <a:solidFill>
                  <a:srgbClr val="F4F4F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L01</a:t>
            </a:r>
            <a:endParaRPr lang="en-US" sz="20000" dirty="0"/>
          </a:p>
        </p:txBody>
      </p:sp>
      <p:sp>
        <p:nvSpPr>
          <p:cNvPr id="3" name="Shape 1"/>
          <p:cNvSpPr/>
          <p:nvPr/>
        </p:nvSpPr>
        <p:spPr>
          <a:xfrm>
            <a:off x="548640" y="411480"/>
            <a:ext cx="457200" cy="54864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4" name="Text 2"/>
          <p:cNvSpPr/>
          <p:nvPr/>
        </p:nvSpPr>
        <p:spPr>
          <a:xfrm>
            <a:off x="548640" y="50292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spc="400" kern="0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L01 · 安全开关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48640" y="777240"/>
            <a:ext cx="111556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4 种权限模式 · Shift+Tab 循环切换</a:t>
            </a:r>
            <a:endParaRPr lang="en-US" sz="3000" dirty="0"/>
          </a:p>
        </p:txBody>
      </p:sp>
      <p:sp>
        <p:nvSpPr>
          <p:cNvPr id="6" name="Shape 4"/>
          <p:cNvSpPr/>
          <p:nvPr/>
        </p:nvSpPr>
        <p:spPr>
          <a:xfrm>
            <a:off x="11475720" y="365760"/>
            <a:ext cx="201168" cy="201168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7" name="Shape 5"/>
          <p:cNvSpPr/>
          <p:nvPr/>
        </p:nvSpPr>
        <p:spPr>
          <a:xfrm>
            <a:off x="11777472" y="384048"/>
            <a:ext cx="164592" cy="164592"/>
          </a:xfrm>
          <a:prstGeom prst="rtTriangle">
            <a:avLst/>
          </a:prstGeom>
          <a:solidFill>
            <a:srgbClr val="F9E795"/>
          </a:solidFill>
          <a:ln/>
        </p:spPr>
      </p:sp>
      <p:sp>
        <p:nvSpPr>
          <p:cNvPr id="8" name="Shape 6"/>
          <p:cNvSpPr/>
          <p:nvPr/>
        </p:nvSpPr>
        <p:spPr>
          <a:xfrm>
            <a:off x="12006072" y="438912"/>
            <a:ext cx="73152" cy="73152"/>
          </a:xfrm>
          <a:prstGeom prst="ellipse">
            <a:avLst/>
          </a:prstGeom>
          <a:solidFill>
            <a:srgbClr val="2F3C7E"/>
          </a:solidFill>
          <a:ln/>
        </p:spPr>
      </p:sp>
      <p:pic>
        <p:nvPicPr>
          <p:cNvPr id="9" name="Image 0" descr="D:\project\learn_ai\decks\w1\images\07_permission_mode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548640" y="1691640"/>
            <a:ext cx="11338560" cy="2468880"/>
          </a:xfrm>
          <a:prstGeom prst="rect">
            <a:avLst/>
          </a:prstGeom>
        </p:spPr>
      </p:pic>
      <p:sp>
        <p:nvSpPr>
          <p:cNvPr id="10" name="Shape 7"/>
          <p:cNvSpPr/>
          <p:nvPr/>
        </p:nvSpPr>
        <p:spPr>
          <a:xfrm>
            <a:off x="548640" y="4343400"/>
            <a:ext cx="2743200" cy="1737360"/>
          </a:xfrm>
          <a:prstGeom prst="rect">
            <a:avLst/>
          </a:prstGeom>
          <a:solidFill>
            <a:srgbClr val="FFFFFF"/>
          </a:solidFill>
          <a:ln w="25400">
            <a:solidFill>
              <a:srgbClr val="2F3C7E"/>
            </a:solidFill>
            <a:prstDash val="solid"/>
          </a:ln>
          <a:effectLst>
            <a:outerShdw sx="100000" sy="100000" kx="0" ky="0" algn="bl" rotWithShape="0" blurRad="101600" dist="25400" dir="5400000">
              <a:srgbClr val="000000">
                <a:alpha val="8000"/>
              </a:srgbClr>
            </a:outerShdw>
          </a:effectLst>
        </p:spPr>
      </p:sp>
      <p:sp>
        <p:nvSpPr>
          <p:cNvPr id="11" name="Shape 8"/>
          <p:cNvSpPr/>
          <p:nvPr/>
        </p:nvSpPr>
        <p:spPr>
          <a:xfrm>
            <a:off x="548640" y="4343400"/>
            <a:ext cx="2743200" cy="411480"/>
          </a:xfrm>
          <a:prstGeom prst="rect">
            <a:avLst/>
          </a:prstGeom>
          <a:solidFill>
            <a:srgbClr val="2F3C7E"/>
          </a:solidFill>
          <a:ln/>
        </p:spPr>
      </p:sp>
      <p:sp>
        <p:nvSpPr>
          <p:cNvPr id="12" name="Text 9"/>
          <p:cNvSpPr/>
          <p:nvPr/>
        </p:nvSpPr>
        <p:spPr>
          <a:xfrm>
            <a:off x="548640" y="4343400"/>
            <a:ext cx="2743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Plan Mode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685800" y="4846320"/>
            <a:ext cx="24688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计划模式 · 默认进入</a:t>
            </a:r>
            <a:endParaRPr lang="en-US" sz="1100" dirty="0"/>
          </a:p>
        </p:txBody>
      </p:sp>
      <p:sp>
        <p:nvSpPr>
          <p:cNvPr id="14" name="Text 11"/>
          <p:cNvSpPr/>
          <p:nvPr/>
        </p:nvSpPr>
        <p:spPr>
          <a:xfrm>
            <a:off x="685800" y="5120640"/>
            <a:ext cx="24688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先出方案给你确认 · 不直接动手</a:t>
            </a:r>
            <a:endParaRPr lang="en-US" sz="1200" dirty="0"/>
          </a:p>
        </p:txBody>
      </p:sp>
      <p:sp>
        <p:nvSpPr>
          <p:cNvPr id="15" name="Shape 12"/>
          <p:cNvSpPr/>
          <p:nvPr/>
        </p:nvSpPr>
        <p:spPr>
          <a:xfrm>
            <a:off x="3474720" y="4343400"/>
            <a:ext cx="2743200" cy="1737360"/>
          </a:xfrm>
          <a:prstGeom prst="rect">
            <a:avLst/>
          </a:prstGeom>
          <a:solidFill>
            <a:srgbClr val="FFFFFF"/>
          </a:solidFill>
          <a:ln w="25400">
            <a:solidFill>
              <a:srgbClr val="475569"/>
            </a:solidFill>
            <a:prstDash val="solid"/>
          </a:ln>
          <a:effectLst>
            <a:outerShdw sx="100000" sy="100000" kx="0" ky="0" algn="bl" rotWithShape="0" blurRad="101600" dist="25400" dir="5400000">
              <a:srgbClr val="000000">
                <a:alpha val="8000"/>
              </a:srgbClr>
            </a:outerShdw>
          </a:effectLst>
        </p:spPr>
      </p:sp>
      <p:sp>
        <p:nvSpPr>
          <p:cNvPr id="16" name="Shape 13"/>
          <p:cNvSpPr/>
          <p:nvPr/>
        </p:nvSpPr>
        <p:spPr>
          <a:xfrm>
            <a:off x="3474720" y="4343400"/>
            <a:ext cx="2743200" cy="411480"/>
          </a:xfrm>
          <a:prstGeom prst="rect">
            <a:avLst/>
          </a:prstGeom>
          <a:solidFill>
            <a:srgbClr val="475569"/>
          </a:solidFill>
          <a:ln/>
        </p:spPr>
      </p:sp>
      <p:sp>
        <p:nvSpPr>
          <p:cNvPr id="17" name="Text 14"/>
          <p:cNvSpPr/>
          <p:nvPr/>
        </p:nvSpPr>
        <p:spPr>
          <a:xfrm>
            <a:off x="3474720" y="4343400"/>
            <a:ext cx="2743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Default</a:t>
            </a:r>
            <a:endParaRPr lang="en-US" sz="1400" dirty="0"/>
          </a:p>
        </p:txBody>
      </p:sp>
      <p:sp>
        <p:nvSpPr>
          <p:cNvPr id="18" name="Text 15"/>
          <p:cNvSpPr/>
          <p:nvPr/>
        </p:nvSpPr>
        <p:spPr>
          <a:xfrm>
            <a:off x="3611880" y="4846320"/>
            <a:ext cx="24688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47556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默认模式</a:t>
            </a:r>
            <a:endParaRPr lang="en-US" sz="1100" dirty="0"/>
          </a:p>
        </p:txBody>
      </p:sp>
      <p:sp>
        <p:nvSpPr>
          <p:cNvPr id="19" name="Text 16"/>
          <p:cNvSpPr/>
          <p:nvPr/>
        </p:nvSpPr>
        <p:spPr>
          <a:xfrm>
            <a:off x="3611880" y="5120640"/>
            <a:ext cx="24688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智能判断 · 该问的问 · 该做的做</a:t>
            </a:r>
            <a:endParaRPr lang="en-US" sz="1200" dirty="0"/>
          </a:p>
        </p:txBody>
      </p:sp>
      <p:sp>
        <p:nvSpPr>
          <p:cNvPr id="20" name="Shape 17"/>
          <p:cNvSpPr/>
          <p:nvPr/>
        </p:nvSpPr>
        <p:spPr>
          <a:xfrm>
            <a:off x="6400800" y="4343400"/>
            <a:ext cx="2743200" cy="1737360"/>
          </a:xfrm>
          <a:prstGeom prst="rect">
            <a:avLst/>
          </a:prstGeom>
          <a:solidFill>
            <a:srgbClr val="FFFFFF"/>
          </a:solidFill>
          <a:ln w="25400">
            <a:solidFill>
              <a:srgbClr val="F59E0B"/>
            </a:solidFill>
            <a:prstDash val="solid"/>
          </a:ln>
          <a:effectLst>
            <a:outerShdw sx="100000" sy="100000" kx="0" ky="0" algn="bl" rotWithShape="0" blurRad="101600" dist="25400" dir="5400000">
              <a:srgbClr val="000000">
                <a:alpha val="8000"/>
              </a:srgbClr>
            </a:outerShdw>
          </a:effectLst>
        </p:spPr>
      </p:sp>
      <p:sp>
        <p:nvSpPr>
          <p:cNvPr id="21" name="Shape 18"/>
          <p:cNvSpPr/>
          <p:nvPr/>
        </p:nvSpPr>
        <p:spPr>
          <a:xfrm>
            <a:off x="6400800" y="4343400"/>
            <a:ext cx="2743200" cy="411480"/>
          </a:xfrm>
          <a:prstGeom prst="rect">
            <a:avLst/>
          </a:prstGeom>
          <a:solidFill>
            <a:srgbClr val="F59E0B"/>
          </a:solidFill>
          <a:ln/>
        </p:spPr>
      </p:sp>
      <p:sp>
        <p:nvSpPr>
          <p:cNvPr id="22" name="Text 19"/>
          <p:cNvSpPr/>
          <p:nvPr/>
        </p:nvSpPr>
        <p:spPr>
          <a:xfrm>
            <a:off x="6400800" y="4343400"/>
            <a:ext cx="2743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Accept Edit</a:t>
            </a:r>
            <a:endParaRPr lang="en-US" sz="1400" dirty="0"/>
          </a:p>
        </p:txBody>
      </p:sp>
      <p:sp>
        <p:nvSpPr>
          <p:cNvPr id="23" name="Text 20"/>
          <p:cNvSpPr/>
          <p:nvPr/>
        </p:nvSpPr>
        <p:spPr>
          <a:xfrm>
            <a:off x="6537960" y="4846320"/>
            <a:ext cx="24688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F59E0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自动编辑</a:t>
            </a:r>
            <a:endParaRPr lang="en-US" sz="1100" dirty="0"/>
          </a:p>
        </p:txBody>
      </p:sp>
      <p:sp>
        <p:nvSpPr>
          <p:cNvPr id="24" name="Text 21"/>
          <p:cNvSpPr/>
          <p:nvPr/>
        </p:nvSpPr>
        <p:spPr>
          <a:xfrm>
            <a:off x="6537960" y="5120640"/>
            <a:ext cx="24688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改文件不再问 · 跑命令仍要确认</a:t>
            </a:r>
            <a:endParaRPr lang="en-US" sz="1200" dirty="0"/>
          </a:p>
        </p:txBody>
      </p:sp>
      <p:sp>
        <p:nvSpPr>
          <p:cNvPr id="25" name="Shape 22"/>
          <p:cNvSpPr/>
          <p:nvPr/>
        </p:nvSpPr>
        <p:spPr>
          <a:xfrm>
            <a:off x="9326880" y="4343400"/>
            <a:ext cx="2743200" cy="1737360"/>
          </a:xfrm>
          <a:prstGeom prst="rect">
            <a:avLst/>
          </a:prstGeom>
          <a:solidFill>
            <a:srgbClr val="FFFFFF"/>
          </a:solidFill>
          <a:ln w="25400">
            <a:solidFill>
              <a:srgbClr val="F96167"/>
            </a:solidFill>
            <a:prstDash val="solid"/>
          </a:ln>
          <a:effectLst>
            <a:outerShdw sx="100000" sy="100000" kx="0" ky="0" algn="bl" rotWithShape="0" blurRad="101600" dist="25400" dir="5400000">
              <a:srgbClr val="000000">
                <a:alpha val="8000"/>
              </a:srgbClr>
            </a:outerShdw>
          </a:effectLst>
        </p:spPr>
      </p:sp>
      <p:sp>
        <p:nvSpPr>
          <p:cNvPr id="26" name="Shape 23"/>
          <p:cNvSpPr/>
          <p:nvPr/>
        </p:nvSpPr>
        <p:spPr>
          <a:xfrm>
            <a:off x="9326880" y="4343400"/>
            <a:ext cx="2743200" cy="411480"/>
          </a:xfrm>
          <a:prstGeom prst="rect">
            <a:avLst/>
          </a:prstGeom>
          <a:solidFill>
            <a:srgbClr val="F96167"/>
          </a:solidFill>
          <a:ln/>
        </p:spPr>
      </p:sp>
      <p:sp>
        <p:nvSpPr>
          <p:cNvPr id="27" name="Text 24"/>
          <p:cNvSpPr/>
          <p:nvPr/>
        </p:nvSpPr>
        <p:spPr>
          <a:xfrm>
            <a:off x="9326880" y="4343400"/>
            <a:ext cx="2743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Skip 危险模式</a:t>
            </a:r>
            <a:endParaRPr lang="en-US" sz="1400" dirty="0"/>
          </a:p>
        </p:txBody>
      </p:sp>
      <p:sp>
        <p:nvSpPr>
          <p:cNvPr id="28" name="Text 25"/>
          <p:cNvSpPr/>
          <p:nvPr/>
        </p:nvSpPr>
        <p:spPr>
          <a:xfrm>
            <a:off x="9464040" y="4846320"/>
            <a:ext cx="24688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全自动</a:t>
            </a:r>
            <a:endParaRPr lang="en-US" sz="1100" dirty="0"/>
          </a:p>
        </p:txBody>
      </p:sp>
      <p:sp>
        <p:nvSpPr>
          <p:cNvPr id="29" name="Text 26"/>
          <p:cNvSpPr/>
          <p:nvPr/>
        </p:nvSpPr>
        <p:spPr>
          <a:xfrm>
            <a:off x="9464040" y="5120640"/>
            <a:ext cx="24688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一路绿灯 · 启动时加参数才能进</a:t>
            </a:r>
            <a:endParaRPr lang="en-US" sz="1200" dirty="0"/>
          </a:p>
        </p:txBody>
      </p:sp>
      <p:sp>
        <p:nvSpPr>
          <p:cNvPr id="30" name="Shape 27"/>
          <p:cNvSpPr/>
          <p:nvPr/>
        </p:nvSpPr>
        <p:spPr>
          <a:xfrm>
            <a:off x="548640" y="6263640"/>
            <a:ext cx="11338560" cy="365760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31" name="Text 28"/>
          <p:cNvSpPr/>
          <p:nvPr/>
        </p:nvSpPr>
        <p:spPr>
          <a:xfrm>
            <a:off x="548640" y="6263640"/>
            <a:ext cx="113385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提示词框 Shift + Tab · 4 模式循环切换 · 反复练几次就形成肌肉记忆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2400" y="182880"/>
            <a:ext cx="4297680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20000" b="1" dirty="0">
                <a:solidFill>
                  <a:srgbClr val="F4F4F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L01</a:t>
            </a:r>
            <a:endParaRPr lang="en-US" sz="20000" dirty="0"/>
          </a:p>
        </p:txBody>
      </p:sp>
      <p:sp>
        <p:nvSpPr>
          <p:cNvPr id="3" name="Shape 1"/>
          <p:cNvSpPr/>
          <p:nvPr/>
        </p:nvSpPr>
        <p:spPr>
          <a:xfrm>
            <a:off x="548640" y="411480"/>
            <a:ext cx="457200" cy="54864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4" name="Text 2"/>
          <p:cNvSpPr/>
          <p:nvPr/>
        </p:nvSpPr>
        <p:spPr>
          <a:xfrm>
            <a:off x="548640" y="50292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spc="400" kern="0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L01 · 用得上 CC 的人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48640" y="777240"/>
            <a:ext cx="111556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4 类身份 · 你属于哪类 · CC 能帮你干啥</a:t>
            </a:r>
            <a:endParaRPr lang="en-US" sz="3000" dirty="0"/>
          </a:p>
        </p:txBody>
      </p:sp>
      <p:sp>
        <p:nvSpPr>
          <p:cNvPr id="6" name="Shape 4"/>
          <p:cNvSpPr/>
          <p:nvPr/>
        </p:nvSpPr>
        <p:spPr>
          <a:xfrm>
            <a:off x="11475720" y="365760"/>
            <a:ext cx="201168" cy="201168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7" name="Shape 5"/>
          <p:cNvSpPr/>
          <p:nvPr/>
        </p:nvSpPr>
        <p:spPr>
          <a:xfrm>
            <a:off x="11777472" y="384048"/>
            <a:ext cx="164592" cy="164592"/>
          </a:xfrm>
          <a:prstGeom prst="rtTriangle">
            <a:avLst/>
          </a:prstGeom>
          <a:solidFill>
            <a:srgbClr val="F9E795"/>
          </a:solidFill>
          <a:ln/>
        </p:spPr>
      </p:sp>
      <p:sp>
        <p:nvSpPr>
          <p:cNvPr id="8" name="Shape 6"/>
          <p:cNvSpPr/>
          <p:nvPr/>
        </p:nvSpPr>
        <p:spPr>
          <a:xfrm>
            <a:off x="12006072" y="438912"/>
            <a:ext cx="73152" cy="73152"/>
          </a:xfrm>
          <a:prstGeom prst="ellipse">
            <a:avLst/>
          </a:prstGeom>
          <a:solidFill>
            <a:srgbClr val="2F3C7E"/>
          </a:solidFill>
          <a:ln/>
        </p:spPr>
      </p:sp>
      <p:pic>
        <p:nvPicPr>
          <p:cNvPr id="9" name="Image 0" descr="D:\project\learn_ai\decks\w1\images\08_4_persona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548640" y="1691640"/>
            <a:ext cx="5029200" cy="4572000"/>
          </a:xfrm>
          <a:prstGeom prst="rect">
            <a:avLst/>
          </a:prstGeom>
        </p:spPr>
      </p:pic>
      <p:sp>
        <p:nvSpPr>
          <p:cNvPr id="10" name="Shape 7"/>
          <p:cNvSpPr/>
          <p:nvPr/>
        </p:nvSpPr>
        <p:spPr>
          <a:xfrm>
            <a:off x="5943600" y="1783080"/>
            <a:ext cx="1097280" cy="457200"/>
          </a:xfrm>
          <a:prstGeom prst="rect">
            <a:avLst/>
          </a:prstGeom>
          <a:solidFill>
            <a:srgbClr val="F96167"/>
          </a:solidFill>
          <a:ln/>
        </p:spPr>
      </p:sp>
      <p:sp>
        <p:nvSpPr>
          <p:cNvPr id="11" name="Text 8"/>
          <p:cNvSpPr/>
          <p:nvPr/>
        </p:nvSpPr>
        <p:spPr>
          <a:xfrm>
            <a:off x="5943600" y="1783080"/>
            <a:ext cx="10972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老板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7178040" y="1819656"/>
            <a:ext cx="48463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4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一天做完一周调研 · 报告/竞品分析/数据整理一次性出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5943600" y="2880360"/>
            <a:ext cx="1097280" cy="457200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14" name="Text 11"/>
          <p:cNvSpPr/>
          <p:nvPr/>
        </p:nvSpPr>
        <p:spPr>
          <a:xfrm>
            <a:off x="5943600" y="2880360"/>
            <a:ext cx="10972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电商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7178040" y="2916936"/>
            <a:ext cx="48463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4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5 分钟出评论报告 · 选品分析 · 详情页配图批量出</a:t>
            </a:r>
            <a:endParaRPr lang="en-US" sz="1400" dirty="0"/>
          </a:p>
        </p:txBody>
      </p:sp>
      <p:sp>
        <p:nvSpPr>
          <p:cNvPr id="16" name="Shape 13"/>
          <p:cNvSpPr/>
          <p:nvPr/>
        </p:nvSpPr>
        <p:spPr>
          <a:xfrm>
            <a:off x="5943600" y="3977640"/>
            <a:ext cx="1097280" cy="457200"/>
          </a:xfrm>
          <a:prstGeom prst="rect">
            <a:avLst/>
          </a:prstGeom>
          <a:solidFill>
            <a:srgbClr val="2F3C7E"/>
          </a:solidFill>
          <a:ln/>
        </p:spPr>
      </p:sp>
      <p:sp>
        <p:nvSpPr>
          <p:cNvPr id="17" name="Text 14"/>
          <p:cNvSpPr/>
          <p:nvPr/>
        </p:nvSpPr>
        <p:spPr>
          <a:xfrm>
            <a:off x="5943600" y="3977640"/>
            <a:ext cx="10972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内容</a:t>
            </a:r>
            <a:endParaRPr lang="en-US" sz="1800" dirty="0"/>
          </a:p>
        </p:txBody>
      </p:sp>
      <p:sp>
        <p:nvSpPr>
          <p:cNvPr id="18" name="Text 15"/>
          <p:cNvSpPr/>
          <p:nvPr/>
        </p:nvSpPr>
        <p:spPr>
          <a:xfrm>
            <a:off x="7178040" y="4014216"/>
            <a:ext cx="48463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4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一鱼四吃 · 视频转图文 · 改剪辑 · 多平台分发</a:t>
            </a:r>
            <a:endParaRPr lang="en-US" sz="1400" dirty="0"/>
          </a:p>
        </p:txBody>
      </p:sp>
      <p:sp>
        <p:nvSpPr>
          <p:cNvPr id="19" name="Shape 16"/>
          <p:cNvSpPr/>
          <p:nvPr/>
        </p:nvSpPr>
        <p:spPr>
          <a:xfrm>
            <a:off x="5943600" y="5074920"/>
            <a:ext cx="1097280" cy="457200"/>
          </a:xfrm>
          <a:prstGeom prst="rect">
            <a:avLst/>
          </a:prstGeom>
          <a:solidFill>
            <a:srgbClr val="10B981"/>
          </a:solidFill>
          <a:ln/>
        </p:spPr>
      </p:sp>
      <p:sp>
        <p:nvSpPr>
          <p:cNvPr id="20" name="Text 17"/>
          <p:cNvSpPr/>
          <p:nvPr/>
        </p:nvSpPr>
        <p:spPr>
          <a:xfrm>
            <a:off x="5943600" y="5074920"/>
            <a:ext cx="10972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个体</a:t>
            </a:r>
            <a:endParaRPr lang="en-US" sz="1800" dirty="0"/>
          </a:p>
        </p:txBody>
      </p:sp>
      <p:sp>
        <p:nvSpPr>
          <p:cNvPr id="21" name="Text 18"/>
          <p:cNvSpPr/>
          <p:nvPr/>
        </p:nvSpPr>
        <p:spPr>
          <a:xfrm>
            <a:off x="7178040" y="5111496"/>
            <a:ext cx="48463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4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一人即一团队 · 工具/网站/自动化全自己搭</a:t>
            </a:r>
            <a:endParaRPr lang="en-US" sz="1400" dirty="0"/>
          </a:p>
        </p:txBody>
      </p:sp>
      <p:sp>
        <p:nvSpPr>
          <p:cNvPr id="22" name="Shape 19"/>
          <p:cNvSpPr/>
          <p:nvPr/>
        </p:nvSpPr>
        <p:spPr>
          <a:xfrm>
            <a:off x="548640" y="6263640"/>
            <a:ext cx="11338560" cy="365760"/>
          </a:xfrm>
          <a:prstGeom prst="rect">
            <a:avLst/>
          </a:prstGeom>
          <a:solidFill>
            <a:srgbClr val="2F3C7E"/>
          </a:solidFill>
          <a:ln/>
        </p:spPr>
      </p:sp>
      <p:sp>
        <p:nvSpPr>
          <p:cNvPr id="23" name="Text 20"/>
          <p:cNvSpPr/>
          <p:nvPr/>
        </p:nvSpPr>
        <p:spPr>
          <a:xfrm>
            <a:off x="548640" y="6263640"/>
            <a:ext cx="113385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300" b="1" i="1" dirty="0">
                <a:solidFill>
                  <a:srgbClr val="F9E79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不会写代码的老板 → 拥有一个 7×24 干活的全栈员工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2400" y="182880"/>
            <a:ext cx="4297680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20000" b="1" dirty="0">
                <a:solidFill>
                  <a:srgbClr val="F4F4F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L01</a:t>
            </a:r>
            <a:endParaRPr lang="en-US" sz="20000" dirty="0"/>
          </a:p>
        </p:txBody>
      </p:sp>
      <p:sp>
        <p:nvSpPr>
          <p:cNvPr id="3" name="Shape 1"/>
          <p:cNvSpPr/>
          <p:nvPr/>
        </p:nvSpPr>
        <p:spPr>
          <a:xfrm>
            <a:off x="548640" y="411480"/>
            <a:ext cx="457200" cy="54864"/>
          </a:xfrm>
          <a:prstGeom prst="rect">
            <a:avLst/>
          </a:prstGeom>
          <a:solidFill>
            <a:srgbClr val="F9E795"/>
          </a:solidFill>
          <a:ln/>
        </p:spPr>
      </p:sp>
      <p:sp>
        <p:nvSpPr>
          <p:cNvPr id="4" name="Text 2"/>
          <p:cNvSpPr/>
          <p:nvPr/>
        </p:nvSpPr>
        <p:spPr>
          <a:xfrm>
            <a:off x="548640" y="50292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spc="400" kern="0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L01 · 工具差异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48640" y="777240"/>
            <a:ext cx="111556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CC vs Cursor / Codex · 别选错工具</a:t>
            </a:r>
            <a:endParaRPr lang="en-US" sz="3000" dirty="0"/>
          </a:p>
        </p:txBody>
      </p:sp>
      <p:sp>
        <p:nvSpPr>
          <p:cNvPr id="6" name="Shape 4"/>
          <p:cNvSpPr/>
          <p:nvPr/>
        </p:nvSpPr>
        <p:spPr>
          <a:xfrm>
            <a:off x="11475720" y="365760"/>
            <a:ext cx="201168" cy="201168"/>
          </a:xfrm>
          <a:prstGeom prst="ellipse">
            <a:avLst/>
          </a:prstGeom>
          <a:solidFill>
            <a:srgbClr val="F96167"/>
          </a:solidFill>
          <a:ln/>
        </p:spPr>
      </p:sp>
      <p:sp>
        <p:nvSpPr>
          <p:cNvPr id="7" name="Shape 5"/>
          <p:cNvSpPr/>
          <p:nvPr/>
        </p:nvSpPr>
        <p:spPr>
          <a:xfrm>
            <a:off x="11777472" y="384048"/>
            <a:ext cx="164592" cy="164592"/>
          </a:xfrm>
          <a:prstGeom prst="rtTriangle">
            <a:avLst/>
          </a:prstGeom>
          <a:solidFill>
            <a:srgbClr val="F9E795"/>
          </a:solidFill>
          <a:ln/>
        </p:spPr>
      </p:sp>
      <p:sp>
        <p:nvSpPr>
          <p:cNvPr id="8" name="Shape 6"/>
          <p:cNvSpPr/>
          <p:nvPr/>
        </p:nvSpPr>
        <p:spPr>
          <a:xfrm>
            <a:off x="12006072" y="438912"/>
            <a:ext cx="73152" cy="73152"/>
          </a:xfrm>
          <a:prstGeom prst="ellipse">
            <a:avLst/>
          </a:prstGeom>
          <a:solidFill>
            <a:srgbClr val="2F3C7E"/>
          </a:solidFill>
          <a:ln/>
        </p:spPr>
      </p:sp>
      <p:sp>
        <p:nvSpPr>
          <p:cNvPr id="9" name="Shape 7"/>
          <p:cNvSpPr/>
          <p:nvPr/>
        </p:nvSpPr>
        <p:spPr>
          <a:xfrm>
            <a:off x="548640" y="1691640"/>
            <a:ext cx="3657600" cy="2377440"/>
          </a:xfrm>
          <a:prstGeom prst="rect">
            <a:avLst/>
          </a:prstGeom>
          <a:solidFill>
            <a:srgbClr val="FFFFFF"/>
          </a:solidFill>
          <a:ln w="25400">
            <a:solidFill>
              <a:srgbClr val="F96167"/>
            </a:solidFill>
            <a:prstDash val="solid"/>
          </a:ln>
          <a:effectLst>
            <a:outerShdw sx="100000" sy="100000" kx="0" ky="0" algn="bl" rotWithShape="0" blurRad="152400" dist="38100" dir="5400000">
              <a:srgbClr val="F96167">
                <a:alpha val="15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548640" y="1691640"/>
            <a:ext cx="3657600" cy="502920"/>
          </a:xfrm>
          <a:prstGeom prst="rect">
            <a:avLst/>
          </a:prstGeom>
          <a:solidFill>
            <a:srgbClr val="F96167"/>
          </a:solidFill>
          <a:ln/>
        </p:spPr>
      </p:sp>
      <p:sp>
        <p:nvSpPr>
          <p:cNvPr id="11" name="Text 9"/>
          <p:cNvSpPr/>
          <p:nvPr/>
        </p:nvSpPr>
        <p:spPr>
          <a:xfrm>
            <a:off x="548640" y="1691640"/>
            <a:ext cx="3657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Claude Code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822960" y="2377440"/>
            <a:ext cx="3108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终端通用助理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822960" y="2834640"/>
            <a:ext cx="310896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Harness 强 · 跨任务通用</a:t>
            </a:r>
            <a:endParaRPr lang="en-US" sz="1300" dirty="0"/>
          </a:p>
        </p:txBody>
      </p:sp>
      <p:sp>
        <p:nvSpPr>
          <p:cNvPr id="14" name="Shape 12"/>
          <p:cNvSpPr/>
          <p:nvPr/>
        </p:nvSpPr>
        <p:spPr>
          <a:xfrm>
            <a:off x="4389120" y="1691640"/>
            <a:ext cx="3657600" cy="2377440"/>
          </a:xfrm>
          <a:prstGeom prst="rect">
            <a:avLst/>
          </a:prstGeom>
          <a:solidFill>
            <a:srgbClr val="F8F8F8"/>
          </a:solidFill>
          <a:ln w="12700">
            <a:solidFill>
              <a:srgbClr val="E5E7EB"/>
            </a:solidFill>
            <a:prstDash val="solid"/>
          </a:ln>
          <a:effectLst>
            <a:outerShdw sx="100000" sy="100000" kx="0" ky="0" algn="bl" rotWithShape="0" blurRad="101600" dist="25400" dir="5400000">
              <a:srgbClr val="000000">
                <a:alpha val="8000"/>
              </a:srgbClr>
            </a:outerShdw>
          </a:effectLst>
        </p:spPr>
      </p:sp>
      <p:sp>
        <p:nvSpPr>
          <p:cNvPr id="15" name="Shape 13"/>
          <p:cNvSpPr/>
          <p:nvPr/>
        </p:nvSpPr>
        <p:spPr>
          <a:xfrm>
            <a:off x="4389120" y="1691640"/>
            <a:ext cx="3657600" cy="502920"/>
          </a:xfrm>
          <a:prstGeom prst="rect">
            <a:avLst/>
          </a:prstGeom>
          <a:solidFill>
            <a:srgbClr val="475569"/>
          </a:solidFill>
          <a:ln/>
        </p:spPr>
      </p:sp>
      <p:sp>
        <p:nvSpPr>
          <p:cNvPr id="16" name="Text 14"/>
          <p:cNvSpPr/>
          <p:nvPr/>
        </p:nvSpPr>
        <p:spPr>
          <a:xfrm>
            <a:off x="4389120" y="1691640"/>
            <a:ext cx="3657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Cursor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4663440" y="2377440"/>
            <a:ext cx="3108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47556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代码编辑器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4663440" y="2834640"/>
            <a:ext cx="310896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适合程序员补全代码</a:t>
            </a:r>
            <a:endParaRPr lang="en-US" sz="1300" dirty="0"/>
          </a:p>
        </p:txBody>
      </p:sp>
      <p:sp>
        <p:nvSpPr>
          <p:cNvPr id="19" name="Shape 17"/>
          <p:cNvSpPr/>
          <p:nvPr/>
        </p:nvSpPr>
        <p:spPr>
          <a:xfrm>
            <a:off x="8229600" y="1691640"/>
            <a:ext cx="3657600" cy="2377440"/>
          </a:xfrm>
          <a:prstGeom prst="rect">
            <a:avLst/>
          </a:prstGeom>
          <a:solidFill>
            <a:srgbClr val="F8F8F8"/>
          </a:solidFill>
          <a:ln w="12700">
            <a:solidFill>
              <a:srgbClr val="E5E7EB"/>
            </a:solidFill>
            <a:prstDash val="solid"/>
          </a:ln>
          <a:effectLst>
            <a:outerShdw sx="100000" sy="100000" kx="0" ky="0" algn="bl" rotWithShape="0" blurRad="101600" dist="25400" dir="5400000">
              <a:srgbClr val="000000">
                <a:alpha val="8000"/>
              </a:srgbClr>
            </a:outerShdw>
          </a:effectLst>
        </p:spPr>
      </p:sp>
      <p:sp>
        <p:nvSpPr>
          <p:cNvPr id="20" name="Shape 18"/>
          <p:cNvSpPr/>
          <p:nvPr/>
        </p:nvSpPr>
        <p:spPr>
          <a:xfrm>
            <a:off x="8229600" y="1691640"/>
            <a:ext cx="3657600" cy="502920"/>
          </a:xfrm>
          <a:prstGeom prst="rect">
            <a:avLst/>
          </a:prstGeom>
          <a:solidFill>
            <a:srgbClr val="475569"/>
          </a:solidFill>
          <a:ln/>
        </p:spPr>
      </p:sp>
      <p:sp>
        <p:nvSpPr>
          <p:cNvPr id="21" name="Text 19"/>
          <p:cNvSpPr/>
          <p:nvPr/>
        </p:nvSpPr>
        <p:spPr>
          <a:xfrm>
            <a:off x="8229600" y="1691640"/>
            <a:ext cx="3657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Codex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8503920" y="2377440"/>
            <a:ext cx="3108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47556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云端编程 Agent</a:t>
            </a:r>
            <a:endParaRPr lang="en-US" sz="1400" dirty="0"/>
          </a:p>
        </p:txBody>
      </p:sp>
      <p:sp>
        <p:nvSpPr>
          <p:cNvPr id="23" name="Text 21"/>
          <p:cNvSpPr/>
          <p:nvPr/>
        </p:nvSpPr>
        <p:spPr>
          <a:xfrm>
            <a:off x="8503920" y="2834640"/>
            <a:ext cx="310896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OpenAI 出品 · 偏开发</a:t>
            </a:r>
            <a:endParaRPr lang="en-US" sz="1300" dirty="0"/>
          </a:p>
        </p:txBody>
      </p:sp>
      <p:sp>
        <p:nvSpPr>
          <p:cNvPr id="24" name="Text 22"/>
          <p:cNvSpPr/>
          <p:nvPr/>
        </p:nvSpPr>
        <p:spPr>
          <a:xfrm>
            <a:off x="548640" y="429768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800" b="1" dirty="0">
                <a:solidFill>
                  <a:srgbClr val="2F3C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CC 还有一个 ChatGPT 没有的本事 —— 直接执行系统操作</a:t>
            </a:r>
            <a:endParaRPr lang="en-US" sz="1800" dirty="0"/>
          </a:p>
        </p:txBody>
      </p:sp>
      <p:sp>
        <p:nvSpPr>
          <p:cNvPr id="25" name="Shape 23"/>
          <p:cNvSpPr/>
          <p:nvPr/>
        </p:nvSpPr>
        <p:spPr>
          <a:xfrm>
            <a:off x="548640" y="4846320"/>
            <a:ext cx="3657600" cy="1280160"/>
          </a:xfrm>
          <a:prstGeom prst="rect">
            <a:avLst/>
          </a:prstGeom>
          <a:solidFill>
            <a:srgbClr val="F8F8F8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731520" y="4937760"/>
            <a:ext cx="33832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🔧  装软件不用去官网</a:t>
            </a:r>
            <a:endParaRPr lang="en-US" sz="1400" dirty="0"/>
          </a:p>
        </p:txBody>
      </p:sp>
      <p:sp>
        <p:nvSpPr>
          <p:cNvPr id="27" name="Text 25"/>
          <p:cNvSpPr/>
          <p:nvPr/>
        </p:nvSpPr>
        <p:spPr>
          <a:xfrm>
            <a:off x="731520" y="5349240"/>
            <a:ext cx="33832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「帮我装 VS Code / Docker」→ CC 跑 winget / brew</a:t>
            </a:r>
            <a:endParaRPr lang="en-US" sz="1200" dirty="0"/>
          </a:p>
        </p:txBody>
      </p:sp>
      <p:sp>
        <p:nvSpPr>
          <p:cNvPr id="28" name="Shape 26"/>
          <p:cNvSpPr/>
          <p:nvPr/>
        </p:nvSpPr>
        <p:spPr>
          <a:xfrm>
            <a:off x="4389120" y="4846320"/>
            <a:ext cx="3657600" cy="1280160"/>
          </a:xfrm>
          <a:prstGeom prst="rect">
            <a:avLst/>
          </a:prstGeom>
          <a:solidFill>
            <a:srgbClr val="F8F8F8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4572000" y="4937760"/>
            <a:ext cx="33832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⚙️  配软件不用翻教程</a:t>
            </a:r>
            <a:endParaRPr lang="en-US" sz="1400" dirty="0"/>
          </a:p>
        </p:txBody>
      </p:sp>
      <p:sp>
        <p:nvSpPr>
          <p:cNvPr id="30" name="Text 28"/>
          <p:cNvSpPr/>
          <p:nvPr/>
        </p:nvSpPr>
        <p:spPr>
          <a:xfrm>
            <a:off x="4572000" y="5349240"/>
            <a:ext cx="33832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「帮我配 Git 用户名邮箱」→ CC 直接写命令跑掉</a:t>
            </a:r>
            <a:endParaRPr lang="en-US" sz="1200" dirty="0"/>
          </a:p>
        </p:txBody>
      </p:sp>
      <p:sp>
        <p:nvSpPr>
          <p:cNvPr id="31" name="Shape 29"/>
          <p:cNvSpPr/>
          <p:nvPr/>
        </p:nvSpPr>
        <p:spPr>
          <a:xfrm>
            <a:off x="8229600" y="4846320"/>
            <a:ext cx="3657600" cy="1280160"/>
          </a:xfrm>
          <a:prstGeom prst="rect">
            <a:avLst/>
          </a:prstGeom>
          <a:solidFill>
            <a:srgbClr val="F8F8F8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8412480" y="4937760"/>
            <a:ext cx="33832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📜  跑脚本不用学语法</a:t>
            </a:r>
            <a:endParaRPr lang="en-US" sz="1400" dirty="0"/>
          </a:p>
        </p:txBody>
      </p:sp>
      <p:sp>
        <p:nvSpPr>
          <p:cNvPr id="33" name="Text 31"/>
          <p:cNvSpPr/>
          <p:nvPr/>
        </p:nvSpPr>
        <p:spPr>
          <a:xfrm>
            <a:off x="8412480" y="5349240"/>
            <a:ext cx="33832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1F29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「这文件夹 100 张图压缩另存到 _small」→ CC 写脚本跑完</a:t>
            </a:r>
            <a:endParaRPr lang="en-US" sz="1200" dirty="0"/>
          </a:p>
        </p:txBody>
      </p:sp>
      <p:sp>
        <p:nvSpPr>
          <p:cNvPr id="34" name="Text 32"/>
          <p:cNvSpPr/>
          <p:nvPr/>
        </p:nvSpPr>
        <p:spPr>
          <a:xfrm>
            <a:off x="548640" y="6355080"/>
            <a:ext cx="113385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200" b="1" i="1" dirty="0">
                <a:solidFill>
                  <a:srgbClr val="F961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L02 装机就是第一次用「让 CC 自己跑命令」的能力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Claude Code 培训 · 第一周</dc:title>
  <dc:subject>PptxGenJS Presentation</dc:subject>
  <dc:creator>PptxGenJS</dc:creator>
  <cp:lastModifiedBy>PptxGenJS</cp:lastModifiedBy>
  <cp:revision>1</cp:revision>
  <dcterms:created xsi:type="dcterms:W3CDTF">2026-05-14T00:22:37Z</dcterms:created>
  <dcterms:modified xsi:type="dcterms:W3CDTF">2026-05-14T00:22:37Z</dcterms:modified>
</cp:coreProperties>
</file>